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6.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notesMasterIdLst>
    <p:notesMasterId r:id="rId26"/>
  </p:notesMasterIdLst>
  <p:handoutMasterIdLst>
    <p:handoutMasterId r:id="rId27"/>
  </p:handoutMasterIdLst>
  <p:sldIdLst>
    <p:sldId id="257" r:id="rId2"/>
    <p:sldId id="258" r:id="rId3"/>
    <p:sldId id="383" r:id="rId4"/>
    <p:sldId id="382" r:id="rId5"/>
    <p:sldId id="387" r:id="rId6"/>
    <p:sldId id="388" r:id="rId7"/>
    <p:sldId id="389" r:id="rId8"/>
    <p:sldId id="384" r:id="rId9"/>
    <p:sldId id="320" r:id="rId10"/>
    <p:sldId id="378" r:id="rId11"/>
    <p:sldId id="451" r:id="rId12"/>
    <p:sldId id="385" r:id="rId13"/>
    <p:sldId id="259" r:id="rId14"/>
    <p:sldId id="277" r:id="rId15"/>
    <p:sldId id="278" r:id="rId16"/>
    <p:sldId id="449" r:id="rId17"/>
    <p:sldId id="285" r:id="rId18"/>
    <p:sldId id="364" r:id="rId19"/>
    <p:sldId id="367" r:id="rId20"/>
    <p:sldId id="352" r:id="rId21"/>
    <p:sldId id="386" r:id="rId22"/>
    <p:sldId id="317" r:id="rId23"/>
    <p:sldId id="380" r:id="rId24"/>
    <p:sldId id="353" r:id="rId25"/>
  </p:sldIdLst>
  <p:sldSz cx="12192000" cy="6858000"/>
  <p:notesSz cx="6669088"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3A3D856-C797-8514-0002-D6C2CFB1E485}" name="PROBST Isabelle" initials="PI" userId="S::isabelle.probst@hesav.ch::f4101322-3b94-41aa-9dd5-5b1cc289079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Krief Peggy" initials="KP" lastIdx="26" clrIdx="6">
    <p:extLst>
      <p:ext uri="{19B8F6BF-5375-455C-9EA6-DF929625EA0E}">
        <p15:presenceInfo xmlns:p15="http://schemas.microsoft.com/office/powerpoint/2012/main" userId="S-1-5-21-1343024091-688789844-1060284298-117514" providerId="AD"/>
      </p:ext>
    </p:extLst>
  </p:cmAuthor>
  <p:cmAuthor id="1" name="PROBST Isabelle" initials="PI" lastIdx="16" clrIdx="0">
    <p:extLst>
      <p:ext uri="{19B8F6BF-5375-455C-9EA6-DF929625EA0E}">
        <p15:presenceInfo xmlns:p15="http://schemas.microsoft.com/office/powerpoint/2012/main" userId="S-1-5-21-1409082233-57989841-839522115-17490" providerId="AD"/>
      </p:ext>
    </p:extLst>
  </p:cmAuthor>
  <p:cmAuthor id="8" name="ABDERHALDEN Alessia" initials="AA [2]" lastIdx="2" clrIdx="7">
    <p:extLst>
      <p:ext uri="{19B8F6BF-5375-455C-9EA6-DF929625EA0E}">
        <p15:presenceInfo xmlns:p15="http://schemas.microsoft.com/office/powerpoint/2012/main" userId="S::alessia.zellwege@hesav.ch::a4db88a0-6810-40a6-931d-3768f7662ecb" providerId="AD"/>
      </p:ext>
    </p:extLst>
  </p:cmAuthor>
  <p:cmAuthor id="2" name="ABDERHALDEN Alessia" initials="AA" lastIdx="9" clrIdx="1">
    <p:extLst>
      <p:ext uri="{19B8F6BF-5375-455C-9EA6-DF929625EA0E}">
        <p15:presenceInfo xmlns:p15="http://schemas.microsoft.com/office/powerpoint/2012/main" userId="S-1-5-21-1409082233-57989841-839522115-25700" providerId="AD"/>
      </p:ext>
    </p:extLst>
  </p:cmAuthor>
  <p:cmAuthor id="3" name="Zellweger Alessia" initials="ZA" lastIdx="12" clrIdx="2">
    <p:extLst>
      <p:ext uri="{19B8F6BF-5375-455C-9EA6-DF929625EA0E}">
        <p15:presenceInfo xmlns:p15="http://schemas.microsoft.com/office/powerpoint/2012/main" userId="Zellweger Alessia" providerId="None"/>
      </p:ext>
    </p:extLst>
  </p:cmAuthor>
  <p:cmAuthor id="4" name="PROBST Isabelle" initials="PI [2]" lastIdx="24" clrIdx="3">
    <p:extLst>
      <p:ext uri="{19B8F6BF-5375-455C-9EA6-DF929625EA0E}">
        <p15:presenceInfo xmlns:p15="http://schemas.microsoft.com/office/powerpoint/2012/main" userId="S::isabelle.probst@hesav.ch::f4101322-3b94-41aa-9dd5-5b1cc2890796" providerId="AD"/>
      </p:ext>
    </p:extLst>
  </p:cmAuthor>
  <p:cmAuthor id="5" name="Zellweger Alessia" initials="ZA [2]" lastIdx="17" clrIdx="4">
    <p:extLst>
      <p:ext uri="{19B8F6BF-5375-455C-9EA6-DF929625EA0E}">
        <p15:presenceInfo xmlns:p15="http://schemas.microsoft.com/office/powerpoint/2012/main" userId="S-1-5-21-1343024091-688789844-1060284298-1632592" providerId="AD"/>
      </p:ext>
    </p:extLst>
  </p:cmAuthor>
  <p:cmAuthor id="6" name="POLITIS MERCIER Maria-Pia" initials="PMM" lastIdx="25" clrIdx="5">
    <p:extLst>
      <p:ext uri="{19B8F6BF-5375-455C-9EA6-DF929625EA0E}">
        <p15:presenceInfo xmlns:p15="http://schemas.microsoft.com/office/powerpoint/2012/main" userId="S-1-5-21-1409082233-57989841-839522115-150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3163"/>
    <a:srgbClr val="D1D3D9"/>
    <a:srgbClr val="F1F1F2"/>
    <a:srgbClr val="EBEBEC"/>
    <a:srgbClr val="DDDDDE"/>
    <a:srgbClr val="839EBB"/>
    <a:srgbClr val="F8F8F9"/>
    <a:srgbClr val="54789A"/>
    <a:srgbClr val="C2C5CC"/>
    <a:srgbClr val="969F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Style léger 1 - Accentuation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2" autoAdjust="0"/>
    <p:restoredTop sz="50314" autoAdjust="0"/>
  </p:normalViewPr>
  <p:slideViewPr>
    <p:cSldViewPr>
      <p:cViewPr varScale="1">
        <p:scale>
          <a:sx n="44" d="100"/>
          <a:sy n="44" d="100"/>
        </p:scale>
        <p:origin x="504" y="54"/>
      </p:cViewPr>
      <p:guideLst>
        <p:guide orient="horz" pos="2160"/>
        <p:guide pos="3840"/>
      </p:guideLst>
    </p:cSldViewPr>
  </p:slideViewPr>
  <p:notesTextViewPr>
    <p:cViewPr>
      <p:scale>
        <a:sx n="200" d="100"/>
        <a:sy n="200" d="100"/>
      </p:scale>
      <p:origin x="0" y="0"/>
    </p:cViewPr>
  </p:notesTextViewPr>
  <p:notesViewPr>
    <p:cSldViewPr>
      <p:cViewPr varScale="1">
        <p:scale>
          <a:sx n="85" d="100"/>
          <a:sy n="85" d="100"/>
        </p:scale>
        <p:origin x="4234" y="-1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A6D9F9D6-75E2-4713-AC4F-78D6B22C4720}" type="datetimeFigureOut">
              <a:rPr lang="fr-CH" smtClean="0"/>
              <a:t>09.06.2023</a:t>
            </a:fld>
            <a:endParaRPr lang="fr-CH"/>
          </a:p>
        </p:txBody>
      </p:sp>
      <p:sp>
        <p:nvSpPr>
          <p:cNvPr id="4" name="Espace réservé du pied de page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fr-CH"/>
          </a:p>
        </p:txBody>
      </p:sp>
      <p:sp>
        <p:nvSpPr>
          <p:cNvPr id="5" name="Espace réservé du numéro de diapositive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6AE49594-C43D-41D3-9DCC-43401367FA13}" type="slidenum">
              <a:rPr lang="fr-CH" smtClean="0"/>
              <a:t>‹N°›</a:t>
            </a:fld>
            <a:endParaRPr lang="fr-CH"/>
          </a:p>
        </p:txBody>
      </p:sp>
    </p:spTree>
    <p:extLst>
      <p:ext uri="{BB962C8B-B14F-4D97-AF65-F5344CB8AC3E}">
        <p14:creationId xmlns:p14="http://schemas.microsoft.com/office/powerpoint/2010/main" val="40913146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fr-CH"/>
          </a:p>
        </p:txBody>
      </p:sp>
      <p:sp>
        <p:nvSpPr>
          <p:cNvPr id="3" name="Espace réservé de la date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9B3ED28-F69C-49C6-B9CF-47CAC21DFE73}" type="datetimeFigureOut">
              <a:rPr lang="fr-CH" smtClean="0"/>
              <a:t>09.06.2023</a:t>
            </a:fld>
            <a:endParaRPr lang="fr-CH"/>
          </a:p>
        </p:txBody>
      </p:sp>
      <p:sp>
        <p:nvSpPr>
          <p:cNvPr id="4" name="Espace réservé de l'image des diapositives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fr-CH"/>
          </a:p>
        </p:txBody>
      </p:sp>
      <p:sp>
        <p:nvSpPr>
          <p:cNvPr id="5" name="Espace réservé des notes 4"/>
          <p:cNvSpPr>
            <a:spLocks noGrp="1"/>
          </p:cNvSpPr>
          <p:nvPr>
            <p:ph type="body" sz="quarter" idx="3"/>
          </p:nvPr>
        </p:nvSpPr>
        <p:spPr>
          <a:xfrm>
            <a:off x="666909" y="4777196"/>
            <a:ext cx="5335270" cy="3908614"/>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CH"/>
          </a:p>
        </p:txBody>
      </p:sp>
      <p:sp>
        <p:nvSpPr>
          <p:cNvPr id="6" name="Espace réservé du pied de page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fr-CH"/>
          </a:p>
        </p:txBody>
      </p:sp>
      <p:sp>
        <p:nvSpPr>
          <p:cNvPr id="7" name="Espace réservé du numéro de diapositive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E20124D2-0E72-4E77-A4B6-A395F95CF279}" type="slidenum">
              <a:rPr lang="fr-CH" smtClean="0"/>
              <a:t>‹N°›</a:t>
            </a:fld>
            <a:endParaRPr lang="fr-CH"/>
          </a:p>
        </p:txBody>
      </p:sp>
    </p:spTree>
    <p:extLst>
      <p:ext uri="{BB962C8B-B14F-4D97-AF65-F5344CB8AC3E}">
        <p14:creationId xmlns:p14="http://schemas.microsoft.com/office/powerpoint/2010/main" val="3611742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0325" y="838200"/>
            <a:ext cx="6426200" cy="3614738"/>
          </a:xfrm>
        </p:spPr>
      </p:sp>
      <p:sp>
        <p:nvSpPr>
          <p:cNvPr id="3" name="Espace réservé des notes 2"/>
          <p:cNvSpPr>
            <a:spLocks noGrp="1"/>
          </p:cNvSpPr>
          <p:nvPr>
            <p:ph type="body" idx="1"/>
          </p:nvPr>
        </p:nvSpPr>
        <p:spPr>
          <a:xfrm>
            <a:off x="655025" y="4559329"/>
            <a:ext cx="5240174" cy="5614049"/>
          </a:xfrm>
        </p:spPr>
        <p:txBody>
          <a:bodyPr/>
          <a:lstStyle/>
          <a:p>
            <a:r>
              <a:rPr lang="fr-CH" sz="1100" dirty="0"/>
              <a:t>Professeure associée</a:t>
            </a:r>
          </a:p>
          <a:p>
            <a:r>
              <a:rPr lang="fr-CH" sz="1100" dirty="0"/>
              <a:t>Recherches dans domaine santé travail</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a:t>
            </a:fld>
            <a:endParaRPr lang="fr-CH"/>
          </a:p>
        </p:txBody>
      </p:sp>
    </p:spTree>
    <p:extLst>
      <p:ext uri="{BB962C8B-B14F-4D97-AF65-F5344CB8AC3E}">
        <p14:creationId xmlns:p14="http://schemas.microsoft.com/office/powerpoint/2010/main" val="18487295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235" y="4318133"/>
            <a:ext cx="5601498" cy="5471983"/>
          </a:xfrm>
        </p:spPr>
        <p:txBody>
          <a:bodyPr/>
          <a:lstStyle/>
          <a:p>
            <a:pPr algn="just"/>
            <a:r>
              <a:rPr lang="fr-CH" sz="1100" dirty="0">
                <a:latin typeface="+mn-lt"/>
                <a:cs typeface="Arial" panose="020B0604020202020204" pitchFamily="34" charset="0"/>
              </a:rPr>
              <a:t>Alors qui sont les acteurs et quelles sont leurs responsabilités selon l’OProMa?</a:t>
            </a:r>
          </a:p>
          <a:p>
            <a:pPr algn="just"/>
            <a:endParaRPr lang="fr-CH" sz="1100" dirty="0">
              <a:latin typeface="+mn-lt"/>
              <a:cs typeface="Arial" panose="020B0604020202020204" pitchFamily="34" charset="0"/>
            </a:endParaRPr>
          </a:p>
          <a:p>
            <a:r>
              <a:rPr lang="fr-CH" sz="1100" b="1" dirty="0">
                <a:latin typeface="+mn-lt"/>
                <a:cs typeface="Arial" panose="020B0604020202020204" pitchFamily="34" charset="0"/>
              </a:rPr>
              <a:t>L'employeur: si </a:t>
            </a:r>
            <a:r>
              <a:rPr lang="fr-CH" sz="1100" dirty="0">
                <a:latin typeface="+mn-lt"/>
                <a:cs typeface="Arial" panose="020B0604020202020204" pitchFamily="34" charset="0"/>
              </a:rPr>
              <a:t>son entreprise présente des activités pouvant être dangereuses ou pénibles en cas de grossesse, il doit faire réaliser </a:t>
            </a:r>
            <a:r>
              <a:rPr lang="fr-CH" sz="1100" b="1" dirty="0">
                <a:latin typeface="+mn-lt"/>
                <a:cs typeface="Arial" panose="020B0604020202020204" pitchFamily="34" charset="0"/>
              </a:rPr>
              <a:t>une analyse de risque par </a:t>
            </a:r>
            <a:r>
              <a:rPr lang="fr-CH" sz="1100" b="1" dirty="0" err="1">
                <a:latin typeface="+mn-lt"/>
                <a:cs typeface="Arial" panose="020B0604020202020204" pitchFamily="34" charset="0"/>
              </a:rPr>
              <a:t>un-e</a:t>
            </a:r>
            <a:r>
              <a:rPr lang="fr-CH" sz="1100" b="1" dirty="0">
                <a:latin typeface="+mn-lt"/>
                <a:cs typeface="Arial" panose="020B0604020202020204" pitchFamily="34" charset="0"/>
              </a:rPr>
              <a:t> spécialiste </a:t>
            </a:r>
            <a:r>
              <a:rPr lang="fr-CH" sz="1100" b="1" dirty="0" err="1">
                <a:latin typeface="+mn-lt"/>
                <a:cs typeface="Arial" panose="020B0604020202020204" pitchFamily="34" charset="0"/>
              </a:rPr>
              <a:t>habilité-e</a:t>
            </a:r>
            <a:r>
              <a:rPr lang="fr-CH" sz="1100" b="1" dirty="0">
                <a:latin typeface="+mn-lt"/>
                <a:cs typeface="Arial" panose="020B0604020202020204" pitchFamily="34" charset="0"/>
              </a:rPr>
              <a:t>.</a:t>
            </a:r>
            <a:endParaRPr lang="fr-CH" sz="1100" dirty="0">
              <a:latin typeface="+mn-lt"/>
              <a:cs typeface="Arial" panose="020B0604020202020204" pitchFamily="34" charset="0"/>
            </a:endParaRPr>
          </a:p>
          <a:p>
            <a:r>
              <a:rPr lang="fr-CH" sz="1100" dirty="0">
                <a:latin typeface="+mn-lt"/>
                <a:cs typeface="Arial" panose="020B0604020202020204" pitchFamily="34" charset="0"/>
              </a:rPr>
              <a:t>En cas de risque avéré, l'employeur doit mettre en place des mesures de protection prévues par l’analyse de risques. </a:t>
            </a:r>
          </a:p>
          <a:p>
            <a:r>
              <a:rPr lang="fr-CH" sz="1100" i="1" dirty="0">
                <a:latin typeface="+mn-lt"/>
                <a:cs typeface="Arial" panose="020B0604020202020204" pitchFamily="34" charset="0"/>
              </a:rPr>
              <a:t>Option: en priorité éliminer le danger, ou aménager le poste ou transférer la collaboratrice et si ce n’est pas possible, lui octroyer 80% de son salaire sans travailler.</a:t>
            </a:r>
          </a:p>
          <a:p>
            <a:r>
              <a:rPr lang="fr-CH" sz="1100" dirty="0">
                <a:latin typeface="+mn-lt"/>
                <a:cs typeface="Arial" panose="020B0604020202020204" pitchFamily="34" charset="0"/>
              </a:rPr>
              <a:t>L’employeur doit informer les collaboratrices des dangers et des mesures de protection prévues.</a:t>
            </a:r>
          </a:p>
          <a:p>
            <a:pPr defTabSz="914006">
              <a:defRPr/>
            </a:pPr>
            <a:endParaRPr lang="fr-CH" sz="1100" dirty="0">
              <a:latin typeface="+mn-lt"/>
              <a:cs typeface="Arial" panose="020B0604020202020204" pitchFamily="34" charset="0"/>
            </a:endParaRPr>
          </a:p>
          <a:p>
            <a:pPr defTabSz="914006">
              <a:defRPr/>
            </a:pPr>
            <a:r>
              <a:rPr lang="fr-CH" sz="1100" b="1" dirty="0">
                <a:latin typeface="+mn-lt"/>
                <a:cs typeface="Arial" panose="020B0604020202020204" pitchFamily="34" charset="0"/>
              </a:rPr>
              <a:t>Les spécialistes</a:t>
            </a:r>
            <a:r>
              <a:rPr lang="fr-CH" sz="1100" dirty="0">
                <a:latin typeface="+mn-lt"/>
                <a:cs typeface="Arial" panose="020B0604020202020204" pitchFamily="34" charset="0"/>
              </a:rPr>
              <a:t> qui vont réaliser l’analyse de risques sont en principe des médecins du travail ou hygiénistes du travail.</a:t>
            </a:r>
          </a:p>
          <a:p>
            <a:pPr defTabSz="914006">
              <a:defRPr/>
            </a:pPr>
            <a:endParaRPr lang="fr-CH" sz="1100" dirty="0">
              <a:latin typeface="+mn-lt"/>
              <a:cs typeface="Arial" panose="020B0604020202020204" pitchFamily="34" charset="0"/>
            </a:endParaRPr>
          </a:p>
          <a:p>
            <a:r>
              <a:rPr lang="fr-CH" sz="1100" dirty="0">
                <a:latin typeface="+mn-lt"/>
                <a:cs typeface="Arial" panose="020B0604020202020204" pitchFamily="34" charset="0"/>
              </a:rPr>
              <a:t>La médecin traitante de la travailleuse enceinte, le plus souvent sa </a:t>
            </a:r>
            <a:r>
              <a:rPr lang="fr-CH" sz="1100" b="1" dirty="0">
                <a:latin typeface="+mn-lt"/>
                <a:cs typeface="Arial" panose="020B0604020202020204" pitchFamily="34" charset="0"/>
              </a:rPr>
              <a:t>gynécologue: </a:t>
            </a:r>
          </a:p>
          <a:p>
            <a:r>
              <a:rPr lang="fr-CH" sz="1100" b="1" dirty="0">
                <a:latin typeface="+mn-lt"/>
                <a:cs typeface="Arial" panose="020B0604020202020204" pitchFamily="34" charset="0"/>
              </a:rPr>
              <a:t>Si elle soupçonne des dangers et qu’il n’y a pas d’analyse de risques fournie par l’entreprise, ou si les mesures nécessaire ne sont pas prises, doit </a:t>
            </a:r>
            <a:r>
              <a:rPr lang="fr-CH" sz="1100" dirty="0">
                <a:latin typeface="+mn-lt"/>
                <a:cs typeface="Calibri" panose="020F0502020204030204" pitchFamily="34" charset="0"/>
              </a:rPr>
              <a:t>rédiger un avis d’inaptitude. Cela implique une interdiction de travail dans l’entreprise, la travailleuse est alors en quelque sorte en congé préventif avec un salaire payé à 80% par l’employeur.</a:t>
            </a:r>
            <a:endParaRPr lang="fr-CH" sz="1100" dirty="0">
              <a:latin typeface="+mn-lt"/>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11</a:t>
            </a:fld>
            <a:endParaRPr lang="fr-CH"/>
          </a:p>
        </p:txBody>
      </p:sp>
    </p:spTree>
    <p:extLst>
      <p:ext uri="{BB962C8B-B14F-4D97-AF65-F5344CB8AC3E}">
        <p14:creationId xmlns:p14="http://schemas.microsoft.com/office/powerpoint/2010/main" val="2163861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0325" y="889000"/>
            <a:ext cx="6426200" cy="3616325"/>
          </a:xfrm>
        </p:spPr>
      </p:sp>
      <p:sp>
        <p:nvSpPr>
          <p:cNvPr id="3" name="Espace réservé des notes 2"/>
          <p:cNvSpPr>
            <a:spLocks noGrp="1"/>
          </p:cNvSpPr>
          <p:nvPr>
            <p:ph type="body" idx="1"/>
          </p:nvPr>
        </p:nvSpPr>
        <p:spPr>
          <a:xfrm>
            <a:off x="655025" y="4593957"/>
            <a:ext cx="5240174" cy="5579421"/>
          </a:xfrm>
        </p:spPr>
        <p:txBody>
          <a:bodyPr/>
          <a:lstStyle/>
          <a:p>
            <a:r>
              <a:rPr lang="fr-CH" sz="1100" kern="1200" dirty="0">
                <a:solidFill>
                  <a:schemeClr val="tx1"/>
                </a:solidFill>
                <a:effectLst/>
                <a:latin typeface="+mn-lt"/>
              </a:rPr>
              <a:t>Nous nous sommes posé les questions suivantes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100" kern="1200" dirty="0">
                <a:solidFill>
                  <a:schemeClr val="tx1"/>
                </a:solidFill>
                <a:effectLst/>
                <a:latin typeface="+mn-lt"/>
              </a:rPr>
              <a:t>-</a:t>
            </a:r>
            <a:r>
              <a:rPr lang="fr-FR" sz="1100" dirty="0">
                <a:latin typeface="+mn-lt"/>
                <a:cs typeface="Calibri" panose="020F0502020204030204" pitchFamily="34" charset="0"/>
              </a:rPr>
              <a:t>Quel est le </a:t>
            </a:r>
            <a:r>
              <a:rPr lang="fr-FR" sz="1100" b="1" dirty="0">
                <a:solidFill>
                  <a:schemeClr val="accent1">
                    <a:lumMod val="75000"/>
                    <a:lumOff val="25000"/>
                  </a:schemeClr>
                </a:solidFill>
                <a:latin typeface="+mn-lt"/>
                <a:cs typeface="Calibri" panose="020F0502020204030204" pitchFamily="34" charset="0"/>
              </a:rPr>
              <a:t>degré d’application de la protection de la grossesse au travail </a:t>
            </a:r>
            <a:r>
              <a:rPr lang="fr-FR" sz="1100" dirty="0">
                <a:latin typeface="+mn-lt"/>
                <a:cs typeface="Calibri" panose="020F0502020204030204" pitchFamily="34" charset="0"/>
              </a:rPr>
              <a:t>en Suisse romande?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latin typeface="+mn-lt"/>
                <a:cs typeface="Calibri" panose="020F0502020204030204" pitchFamily="34" charset="0"/>
              </a:rPr>
              <a:t>- Quels sont les </a:t>
            </a:r>
            <a:r>
              <a:rPr lang="fr-FR" sz="1100" b="1" dirty="0">
                <a:solidFill>
                  <a:schemeClr val="accent1">
                    <a:lumMod val="75000"/>
                    <a:lumOff val="25000"/>
                  </a:schemeClr>
                </a:solidFill>
                <a:latin typeface="+mn-lt"/>
                <a:cs typeface="Calibri" panose="020F0502020204030204" pitchFamily="34" charset="0"/>
              </a:rPr>
              <a:t>obstacles</a:t>
            </a:r>
            <a:r>
              <a:rPr lang="fr-FR" sz="1100" dirty="0">
                <a:latin typeface="+mn-lt"/>
                <a:cs typeface="Calibri" panose="020F0502020204030204" pitchFamily="34" charset="0"/>
              </a:rPr>
              <a:t> et les </a:t>
            </a:r>
            <a:r>
              <a:rPr lang="fr-FR" sz="1100" b="1" dirty="0">
                <a:solidFill>
                  <a:schemeClr val="accent1">
                    <a:lumMod val="75000"/>
                    <a:lumOff val="25000"/>
                  </a:schemeClr>
                </a:solidFill>
                <a:latin typeface="+mn-lt"/>
                <a:cs typeface="Calibri" panose="020F0502020204030204" pitchFamily="34" charset="0"/>
              </a:rPr>
              <a:t>appuis</a:t>
            </a:r>
            <a:r>
              <a:rPr lang="fr-FR" sz="1100" dirty="0">
                <a:latin typeface="+mn-lt"/>
                <a:cs typeface="Calibri" panose="020F0502020204030204" pitchFamily="34" charset="0"/>
              </a:rPr>
              <a:t> pour la protection de la grossesse?</a:t>
            </a:r>
            <a:endParaRPr lang="fr-CH" sz="1100" dirty="0">
              <a:latin typeface="+mn-lt"/>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CH" sz="1100" kern="1200" dirty="0">
              <a:solidFill>
                <a:schemeClr val="tx1"/>
              </a:solidFill>
              <a:effectLst/>
              <a:latin typeface="+mn-lt"/>
            </a:endParaRPr>
          </a:p>
          <a:p>
            <a:r>
              <a:rPr lang="fr-CH" sz="1100" kern="1200" dirty="0">
                <a:solidFill>
                  <a:schemeClr val="tx1"/>
                </a:solidFill>
                <a:effectLst/>
                <a:latin typeface="+mn-lt"/>
              </a:rPr>
              <a:t>NB notre étude s’est concentrée sur la </a:t>
            </a:r>
            <a:r>
              <a:rPr lang="fr-CH" sz="1100" strike="noStrike" kern="1200" dirty="0">
                <a:solidFill>
                  <a:schemeClr val="tx1"/>
                </a:solidFill>
                <a:effectLst/>
                <a:latin typeface="+mn-lt"/>
              </a:rPr>
              <a:t>grossesse , </a:t>
            </a:r>
            <a:r>
              <a:rPr lang="fr-CH" sz="1100" strike="noStrike" kern="1200" dirty="0">
                <a:solidFill>
                  <a:schemeClr val="tx1"/>
                </a:solidFill>
                <a:effectLst/>
                <a:highlight>
                  <a:srgbClr val="FFFF00"/>
                </a:highlight>
                <a:latin typeface="+mn-lt"/>
              </a:rPr>
              <a:t>mais les problématiques pour l’allaitement sont similaires</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13</a:t>
            </a:fld>
            <a:endParaRPr lang="fr-CH"/>
          </a:p>
        </p:txBody>
      </p:sp>
    </p:spTree>
    <p:extLst>
      <p:ext uri="{BB962C8B-B14F-4D97-AF65-F5344CB8AC3E}">
        <p14:creationId xmlns:p14="http://schemas.microsoft.com/office/powerpoint/2010/main" val="3940638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0325" y="838200"/>
            <a:ext cx="6426200" cy="3614738"/>
          </a:xfrm>
        </p:spPr>
      </p:sp>
      <p:sp>
        <p:nvSpPr>
          <p:cNvPr id="3" name="Espace réservé des notes 2"/>
          <p:cNvSpPr>
            <a:spLocks noGrp="1"/>
          </p:cNvSpPr>
          <p:nvPr>
            <p:ph type="body" idx="1"/>
          </p:nvPr>
        </p:nvSpPr>
        <p:spPr>
          <a:xfrm>
            <a:off x="655025" y="4593959"/>
            <a:ext cx="5240174" cy="5905249"/>
          </a:xfrm>
        </p:spPr>
        <p:txBody>
          <a:bodyPr/>
          <a:lstStyle/>
          <a:p>
            <a:r>
              <a:rPr lang="fr-CH" altLang="fr-FR" dirty="0">
                <a:latin typeface="+mj-lt"/>
              </a:rPr>
              <a:t>Je vous présente des résultats issus de </a:t>
            </a:r>
            <a:r>
              <a:rPr lang="fr-CH" altLang="fr-FR" dirty="0" err="1">
                <a:latin typeface="+mj-lt"/>
              </a:rPr>
              <a:t>questionanires</a:t>
            </a:r>
            <a:r>
              <a:rPr lang="fr-CH" altLang="fr-FR" dirty="0">
                <a:latin typeface="+mj-lt"/>
              </a:rPr>
              <a:t> auprès de 202 entreprises et études de cas dans 6 </a:t>
            </a:r>
            <a:r>
              <a:rPr lang="fr-CH" altLang="fr-FR" dirty="0" err="1">
                <a:latin typeface="+mj-lt"/>
              </a:rPr>
              <a:t>enrteprises</a:t>
            </a:r>
            <a:endParaRPr lang="fr-CH" altLang="fr-FR" dirty="0">
              <a:latin typeface="+mj-lt"/>
            </a:endParaRPr>
          </a:p>
          <a:p>
            <a:endParaRPr lang="fr-CH" altLang="fr-FR" dirty="0">
              <a:latin typeface="+mj-lt"/>
            </a:endParaRPr>
          </a:p>
          <a:p>
            <a:endParaRPr lang="fr-CH" altLang="fr-FR" dirty="0">
              <a:latin typeface="+mj-lt"/>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14</a:t>
            </a:fld>
            <a:endParaRPr lang="fr-CH"/>
          </a:p>
        </p:txBody>
      </p:sp>
    </p:spTree>
    <p:extLst>
      <p:ext uri="{BB962C8B-B14F-4D97-AF65-F5344CB8AC3E}">
        <p14:creationId xmlns:p14="http://schemas.microsoft.com/office/powerpoint/2010/main" val="18668730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0325" y="862013"/>
            <a:ext cx="6426200" cy="3614737"/>
          </a:xfrm>
        </p:spPr>
      </p:sp>
      <p:sp>
        <p:nvSpPr>
          <p:cNvPr id="3" name="Espace réservé des notes 2"/>
          <p:cNvSpPr>
            <a:spLocks noGrp="1"/>
          </p:cNvSpPr>
          <p:nvPr>
            <p:ph type="body" idx="1"/>
          </p:nvPr>
        </p:nvSpPr>
        <p:spPr>
          <a:xfrm>
            <a:off x="655025" y="4592724"/>
            <a:ext cx="5240174" cy="5691274"/>
          </a:xfrm>
        </p:spPr>
        <p:txBody>
          <a:bodyPr/>
          <a:lstStyle/>
          <a:p>
            <a:pPr>
              <a:spcBef>
                <a:spcPts val="595"/>
              </a:spcBef>
            </a:pPr>
            <a:r>
              <a:rPr lang="fr-FR" sz="1100" dirty="0">
                <a:latin typeface="+mn-lt"/>
              </a:rPr>
              <a:t>Cela a permis d’objectiver des lacunes </a:t>
            </a:r>
            <a:r>
              <a:rPr lang="fr-CH" sz="1100" b="1" dirty="0">
                <a:solidFill>
                  <a:schemeClr val="tx1"/>
                </a:solidFill>
                <a:latin typeface="+mn-lt"/>
                <a:cs typeface="Calibri" panose="020F0502020204030204" pitchFamily="34" charset="0"/>
              </a:rPr>
              <a:t>importantes </a:t>
            </a:r>
            <a:r>
              <a:rPr lang="fr-CH" sz="1100" dirty="0">
                <a:solidFill>
                  <a:schemeClr val="tx1"/>
                </a:solidFill>
                <a:latin typeface="+mn-lt"/>
                <a:cs typeface="Calibri" panose="020F0502020204030204" pitchFamily="34" charset="0"/>
              </a:rPr>
              <a:t>dans l’application de l’OProMa</a:t>
            </a:r>
          </a:p>
          <a:p>
            <a:pPr>
              <a:spcBef>
                <a:spcPts val="595"/>
              </a:spcBef>
            </a:pPr>
            <a:r>
              <a:rPr lang="fr-CH" sz="1100" dirty="0">
                <a:solidFill>
                  <a:schemeClr val="tx1"/>
                </a:solidFill>
                <a:latin typeface="+mn-lt"/>
                <a:cs typeface="Calibri" panose="020F0502020204030204" pitchFamily="34" charset="0"/>
              </a:rPr>
              <a:t>Nous avons mis en évidence une meilleure application </a:t>
            </a:r>
            <a:r>
              <a:rPr lang="fr-CH" sz="1100" b="1" dirty="0">
                <a:solidFill>
                  <a:schemeClr val="tx1"/>
                </a:solidFill>
                <a:latin typeface="+mn-lt"/>
                <a:cs typeface="Calibri" panose="020F0502020204030204" pitchFamily="34" charset="0"/>
              </a:rPr>
              <a:t>de l’OProMa</a:t>
            </a:r>
            <a:r>
              <a:rPr lang="fr-CH" sz="1100" dirty="0">
                <a:solidFill>
                  <a:schemeClr val="tx1"/>
                </a:solidFill>
                <a:latin typeface="+mn-lt"/>
                <a:cs typeface="Calibri" panose="020F0502020204030204" pitchFamily="34" charset="0"/>
              </a:rPr>
              <a:t> dans les entreprises de </a:t>
            </a:r>
            <a:r>
              <a:rPr lang="fr-CH" sz="1100" b="1" dirty="0">
                <a:solidFill>
                  <a:schemeClr val="tx1"/>
                </a:solidFill>
                <a:latin typeface="+mn-lt"/>
                <a:cs typeface="Calibri" panose="020F0502020204030204" pitchFamily="34" charset="0"/>
              </a:rPr>
              <a:t>grande taille</a:t>
            </a:r>
            <a:r>
              <a:rPr lang="fr-CH" sz="1100" dirty="0">
                <a:solidFill>
                  <a:schemeClr val="tx1"/>
                </a:solidFill>
                <a:latin typeface="+mn-lt"/>
                <a:cs typeface="Calibri" panose="020F0502020204030204" pitchFamily="34" charset="0"/>
              </a:rPr>
              <a:t>, </a:t>
            </a:r>
            <a:r>
              <a:rPr lang="fr-CH" sz="1100" b="1" dirty="0">
                <a:solidFill>
                  <a:schemeClr val="tx1"/>
                </a:solidFill>
                <a:latin typeface="+mn-lt"/>
                <a:cs typeface="Calibri" panose="020F0502020204030204" pitchFamily="34" charset="0"/>
              </a:rPr>
              <a:t>publiques</a:t>
            </a:r>
            <a:r>
              <a:rPr lang="fr-CH" sz="1100" dirty="0">
                <a:solidFill>
                  <a:schemeClr val="tx1"/>
                </a:solidFill>
                <a:latin typeface="+mn-lt"/>
                <a:cs typeface="Calibri" panose="020F0502020204030204" pitchFamily="34" charset="0"/>
              </a:rPr>
              <a:t> (vs privées), du </a:t>
            </a:r>
            <a:r>
              <a:rPr lang="fr-CH" sz="1100" b="1" dirty="0">
                <a:solidFill>
                  <a:schemeClr val="tx1"/>
                </a:solidFill>
                <a:latin typeface="+mn-lt"/>
                <a:cs typeface="Calibri" panose="020F0502020204030204" pitchFamily="34" charset="0"/>
              </a:rPr>
              <a:t>secteur de la santé </a:t>
            </a:r>
            <a:r>
              <a:rPr lang="fr-CH" sz="1100" dirty="0">
                <a:solidFill>
                  <a:schemeClr val="tx1"/>
                </a:solidFill>
                <a:latin typeface="+mn-lt"/>
                <a:cs typeface="Calibri" panose="020F0502020204030204" pitchFamily="34" charset="0"/>
              </a:rPr>
              <a:t>(vs alimentaire) et lorsque la personne qui répond a suivi une </a:t>
            </a:r>
            <a:r>
              <a:rPr lang="fr-CH" sz="1100" b="1" dirty="0">
                <a:solidFill>
                  <a:schemeClr val="tx1"/>
                </a:solidFill>
                <a:latin typeface="+mn-lt"/>
                <a:cs typeface="Calibri" panose="020F0502020204030204" pitchFamily="34" charset="0"/>
              </a:rPr>
              <a:t>formation spécifique</a:t>
            </a:r>
            <a:r>
              <a:rPr lang="fr-CH" sz="1100" dirty="0">
                <a:solidFill>
                  <a:schemeClr val="tx1"/>
                </a:solidFill>
                <a:latin typeface="+mn-lt"/>
                <a:cs typeface="Calibri" panose="020F0502020204030204" pitchFamily="34" charset="0"/>
              </a:rPr>
              <a:t>.</a:t>
            </a:r>
          </a:p>
          <a:p>
            <a:pPr>
              <a:spcBef>
                <a:spcPts val="595"/>
              </a:spcBef>
            </a:pPr>
            <a:endParaRPr lang="fr-FR" sz="1100" dirty="0">
              <a:latin typeface="+mn-lt"/>
            </a:endParaRPr>
          </a:p>
          <a:p>
            <a:pPr>
              <a:spcBef>
                <a:spcPts val="595"/>
              </a:spcBef>
            </a:pPr>
            <a:r>
              <a:rPr lang="fr-FR" sz="1100" dirty="0">
                <a:latin typeface="+mn-lt"/>
              </a:rPr>
              <a:t>Ici vous avez le graphique concernant la taille de l’entreprise. </a:t>
            </a:r>
          </a:p>
          <a:p>
            <a:pPr>
              <a:spcBef>
                <a:spcPts val="595"/>
              </a:spcBef>
            </a:pPr>
            <a:r>
              <a:rPr lang="fr-FR" sz="1100" dirty="0">
                <a:latin typeface="+mn-lt"/>
              </a:rPr>
              <a:t>Vous voyez que la différence est massive. </a:t>
            </a:r>
          </a:p>
          <a:p>
            <a:pPr>
              <a:spcBef>
                <a:spcPts val="595"/>
              </a:spcBef>
            </a:pPr>
            <a:r>
              <a:rPr lang="fr-FR" sz="1100" dirty="0">
                <a:latin typeface="+mn-lt"/>
              </a:rPr>
              <a:t>64% des grandes entreprises appliquent l’OProMa contre seulement 6% des très petites entreprises. </a:t>
            </a:r>
          </a:p>
          <a:p>
            <a:pPr>
              <a:spcBef>
                <a:spcPts val="595"/>
              </a:spcBef>
            </a:pPr>
            <a:r>
              <a:rPr lang="fr-FR" sz="1100" dirty="0">
                <a:latin typeface="+mn-lt"/>
              </a:rPr>
              <a:t>Or, en Suisse, nous avons énormément de PME. </a:t>
            </a:r>
          </a:p>
          <a:p>
            <a:pPr>
              <a:spcBef>
                <a:spcPts val="595"/>
              </a:spcBef>
            </a:pPr>
            <a:r>
              <a:rPr lang="fr-FR" sz="1100" dirty="0">
                <a:latin typeface="+mn-lt"/>
              </a:rPr>
              <a:t>Elles ont moins de compétences et de moyens; elles ont aussi moins de possibilités de transfert à d’autres postes. </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15</a:t>
            </a:fld>
            <a:endParaRPr lang="fr-CH"/>
          </a:p>
        </p:txBody>
      </p:sp>
    </p:spTree>
    <p:extLst>
      <p:ext uri="{BB962C8B-B14F-4D97-AF65-F5344CB8AC3E}">
        <p14:creationId xmlns:p14="http://schemas.microsoft.com/office/powerpoint/2010/main" val="1990084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41300" y="663575"/>
            <a:ext cx="6256338" cy="3519488"/>
          </a:xfrm>
        </p:spPr>
      </p:sp>
      <p:sp>
        <p:nvSpPr>
          <p:cNvPr id="3" name="Espace réservé des notes 2"/>
          <p:cNvSpPr>
            <a:spLocks noGrp="1"/>
          </p:cNvSpPr>
          <p:nvPr>
            <p:ph type="body" idx="1"/>
          </p:nvPr>
        </p:nvSpPr>
        <p:spPr>
          <a:xfrm>
            <a:off x="241301" y="4319512"/>
            <a:ext cx="6398690" cy="5541938"/>
          </a:xfrm>
        </p:spPr>
        <p:txBody>
          <a:bodyPr/>
          <a:lstStyle/>
          <a:p>
            <a:pPr defTabSz="907451">
              <a:defRPr/>
            </a:pPr>
            <a:r>
              <a:rPr lang="fr-CH" sz="1100" dirty="0">
                <a:latin typeface="Arial" panose="020B0604020202020204" pitchFamily="34" charset="0"/>
                <a:cs typeface="Arial" panose="020B0604020202020204" pitchFamily="34" charset="0"/>
              </a:rPr>
              <a:t>A partir des résultats nous avons estimer </a:t>
            </a:r>
            <a:r>
              <a:rPr lang="fr-CH" sz="1100" baseline="0" dirty="0">
                <a:latin typeface="Arial" panose="020B0604020202020204" pitchFamily="34" charset="0"/>
                <a:cs typeface="Arial" panose="020B0604020202020204" pitchFamily="34" charset="0"/>
              </a:rPr>
              <a:t>le pourcentage de femmes protégées, c’est-à-dire travaillant dans des entreprises </a:t>
            </a:r>
            <a:r>
              <a:rPr lang="fr-CH" sz="1100" kern="1200" dirty="0">
                <a:solidFill>
                  <a:schemeClr val="tx1"/>
                </a:solidFill>
                <a:effectLst/>
                <a:latin typeface="Arial" panose="020B0604020202020204" pitchFamily="34" charset="0"/>
                <a:cs typeface="Arial" panose="020B0604020202020204" pitchFamily="34" charset="0"/>
              </a:rPr>
              <a:t>qui disent avoir</a:t>
            </a:r>
            <a:r>
              <a:rPr lang="fr-CH" sz="1100" kern="1200" baseline="0" dirty="0">
                <a:solidFill>
                  <a:schemeClr val="tx1"/>
                </a:solidFill>
                <a:effectLst/>
                <a:latin typeface="Arial" panose="020B0604020202020204" pitchFamily="34" charset="0"/>
                <a:cs typeface="Arial" panose="020B0604020202020204" pitchFamily="34" charset="0"/>
              </a:rPr>
              <a:t> </a:t>
            </a:r>
            <a:r>
              <a:rPr lang="fr-CH" sz="1100" kern="1200" dirty="0">
                <a:solidFill>
                  <a:schemeClr val="tx1"/>
                </a:solidFill>
                <a:effectLst/>
                <a:latin typeface="Arial" panose="020B0604020202020204" pitchFamily="34" charset="0"/>
                <a:cs typeface="Arial" panose="020B0604020202020204" pitchFamily="34" charset="0"/>
              </a:rPr>
              <a:t>une analyse de risque, qui disent adapter le poste de travail ou reclasser la collaboratrice enceinte en cas de risque et qui</a:t>
            </a:r>
            <a:r>
              <a:rPr lang="fr-CH" sz="1100" kern="1200" baseline="0" dirty="0">
                <a:solidFill>
                  <a:schemeClr val="tx1"/>
                </a:solidFill>
                <a:effectLst/>
                <a:latin typeface="Arial" panose="020B0604020202020204" pitchFamily="34" charset="0"/>
                <a:cs typeface="Arial" panose="020B0604020202020204" pitchFamily="34" charset="0"/>
              </a:rPr>
              <a:t> disent </a:t>
            </a:r>
            <a:r>
              <a:rPr lang="fr-CH" sz="1100" kern="1200" dirty="0">
                <a:solidFill>
                  <a:schemeClr val="tx1"/>
                </a:solidFill>
                <a:effectLst/>
                <a:latin typeface="Arial" panose="020B0604020202020204" pitchFamily="34" charset="0"/>
                <a:cs typeface="Arial" panose="020B0604020202020204" pitchFamily="34" charset="0"/>
              </a:rPr>
              <a:t>informer leurs </a:t>
            </a:r>
            <a:r>
              <a:rPr lang="fr-FR" sz="1100" dirty="0">
                <a:latin typeface="Arial" panose="020B0604020202020204" pitchFamily="34" charset="0"/>
                <a:cs typeface="Arial" panose="020B0604020202020204" pitchFamily="34" charset="0"/>
              </a:rPr>
              <a:t>collaboratrices sur les risques professionnels et mesures de protection prescrites.</a:t>
            </a:r>
            <a:endParaRPr lang="fr-CH" sz="1100" baseline="0" dirty="0">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600"/>
              </a:spcBef>
              <a:spcAft>
                <a:spcPts val="0"/>
              </a:spcAft>
              <a:buClrTx/>
              <a:buSzTx/>
              <a:buFontTx/>
              <a:buNone/>
              <a:tabLst/>
              <a:defRPr/>
            </a:pPr>
            <a:endParaRPr lang="fr-FR" sz="1100" kern="1200" baseline="0" dirty="0">
              <a:solidFill>
                <a:schemeClr val="tx1"/>
              </a:solidFill>
              <a:effectLst/>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kern="1200" baseline="0" dirty="0">
                <a:solidFill>
                  <a:schemeClr val="tx1"/>
                </a:solidFill>
                <a:effectLst/>
                <a:latin typeface="Arial" panose="020B0604020202020204" pitchFamily="34" charset="0"/>
                <a:cs typeface="Arial" panose="020B0604020202020204" pitchFamily="34" charset="0"/>
              </a:rPr>
              <a:t>estimation du % des femme vraiment conformément protégés </a:t>
            </a:r>
            <a:r>
              <a:rPr lang="fr-FR" sz="1100" b="1" kern="1200" baseline="0" dirty="0">
                <a:solidFill>
                  <a:schemeClr val="tx1"/>
                </a:solidFill>
                <a:effectLst/>
                <a:latin typeface="Arial" panose="020B0604020202020204" pitchFamily="34" charset="0"/>
                <a:cs typeface="Arial" panose="020B0604020202020204" pitchFamily="34" charset="0"/>
              </a:rPr>
              <a:t>selon</a:t>
            </a:r>
            <a:r>
              <a:rPr lang="fr-FR" sz="1100" kern="1200" baseline="0" dirty="0">
                <a:solidFill>
                  <a:schemeClr val="tx1"/>
                </a:solidFill>
                <a:effectLst/>
                <a:latin typeface="Arial" panose="020B0604020202020204" pitchFamily="34" charset="0"/>
                <a:cs typeface="Arial" panose="020B0604020202020204" pitchFamily="34" charset="0"/>
              </a:rPr>
              <a:t> l’</a:t>
            </a:r>
            <a:r>
              <a:rPr lang="fr-FR" sz="1100" kern="1200" baseline="0" dirty="0" err="1">
                <a:solidFill>
                  <a:schemeClr val="tx1"/>
                </a:solidFill>
                <a:effectLst/>
                <a:latin typeface="Arial" panose="020B0604020202020204" pitchFamily="34" charset="0"/>
                <a:cs typeface="Arial" panose="020B0604020202020204" pitchFamily="34" charset="0"/>
              </a:rPr>
              <a:t>OProManous</a:t>
            </a:r>
            <a:r>
              <a:rPr lang="fr-FR" sz="1100" kern="1200" baseline="0" dirty="0">
                <a:solidFill>
                  <a:schemeClr val="tx1"/>
                </a:solidFill>
                <a:effectLst/>
                <a:latin typeface="Arial" panose="020B0604020202020204" pitchFamily="34" charset="0"/>
                <a:cs typeface="Arial" panose="020B0604020202020204" pitchFamily="34" charset="0"/>
              </a:rPr>
              <a:t> avons considéré seulement les entreprises qui disent 1) avoir une AR conduite par un spécialiste </a:t>
            </a:r>
            <a:r>
              <a:rPr lang="fr-FR" sz="1100" b="1" kern="1200" baseline="0" dirty="0">
                <a:solidFill>
                  <a:schemeClr val="tx1"/>
                </a:solidFill>
                <a:effectLst/>
                <a:latin typeface="Arial" panose="020B0604020202020204" pitchFamily="34" charset="0"/>
                <a:cs typeface="Arial" panose="020B0604020202020204" pitchFamily="34" charset="0"/>
              </a:rPr>
              <a:t>habilité</a:t>
            </a:r>
            <a:r>
              <a:rPr lang="fr-FR" sz="1100" kern="1200" baseline="0" dirty="0">
                <a:solidFill>
                  <a:schemeClr val="tx1"/>
                </a:solidFill>
                <a:effectLst/>
                <a:latin typeface="Arial" panose="020B0604020202020204" pitchFamily="34" charset="0"/>
                <a:cs typeface="Arial" panose="020B0604020202020204" pitchFamily="34" charset="0"/>
              </a:rPr>
              <a:t>; 2)</a:t>
            </a:r>
            <a:r>
              <a:rPr lang="fr-FR" sz="1100" kern="1200" dirty="0">
                <a:solidFill>
                  <a:schemeClr val="tx1"/>
                </a:solidFill>
                <a:effectLst/>
                <a:latin typeface="Arial" panose="020B0604020202020204" pitchFamily="34" charset="0"/>
                <a:cs typeface="Arial" panose="020B0604020202020204" pitchFamily="34" charset="0"/>
              </a:rPr>
              <a:t> adapter le poste de la collaboratrice enceinte de manière conforme à la législation, 3) informer</a:t>
            </a:r>
            <a:r>
              <a:rPr lang="fr-FR" sz="1100" kern="1200" baseline="0" dirty="0">
                <a:solidFill>
                  <a:schemeClr val="tx1"/>
                </a:solidFill>
                <a:effectLst/>
                <a:latin typeface="Arial" panose="020B0604020202020204" pitchFamily="34" charset="0"/>
                <a:cs typeface="Arial" panose="020B0604020202020204" pitchFamily="34" charset="0"/>
              </a:rPr>
              <a:t> de manière</a:t>
            </a:r>
            <a:r>
              <a:rPr lang="fr-FR" sz="1100" kern="1200" dirty="0">
                <a:solidFill>
                  <a:schemeClr val="tx1"/>
                </a:solidFill>
                <a:effectLst/>
                <a:latin typeface="Arial" panose="020B0604020202020204" pitchFamily="34" charset="0"/>
                <a:cs typeface="Arial" panose="020B0604020202020204" pitchFamily="34" charset="0"/>
              </a:rPr>
              <a:t> proactive la collaboratrice enceinte sur les risques professionnels et les mesures de protection.</a:t>
            </a:r>
            <a:endParaRPr lang="fr-CH" sz="1100" kern="1200" dirty="0">
              <a:solidFill>
                <a:schemeClr val="tx1"/>
              </a:solidFill>
              <a:effectLst/>
              <a:latin typeface="Arial" panose="020B0604020202020204" pitchFamily="34" charset="0"/>
              <a:cs typeface="Arial" panose="020B0604020202020204" pitchFamily="34" charset="0"/>
            </a:endParaRPr>
          </a:p>
          <a:p>
            <a:pPr marL="0" marR="0" lvl="0" indent="0" algn="just" defTabSz="914400" rtl="0" eaLnBrk="1" fontAlgn="auto" latinLnBrk="0" hangingPunct="1">
              <a:lnSpc>
                <a:spcPct val="100000"/>
              </a:lnSpc>
              <a:spcBef>
                <a:spcPts val="600"/>
              </a:spcBef>
              <a:spcAft>
                <a:spcPts val="0"/>
              </a:spcAft>
              <a:buClrTx/>
              <a:buSzTx/>
              <a:buFontTx/>
              <a:buNone/>
              <a:tabLst/>
              <a:defRPr/>
            </a:pPr>
            <a:r>
              <a:rPr lang="fr-CH" sz="1100" baseline="0" dirty="0">
                <a:latin typeface="Arial" panose="020B0604020202020204" pitchFamily="34" charset="0"/>
                <a:cs typeface="Arial" panose="020B0604020202020204" pitchFamily="34" charset="0"/>
              </a:rPr>
              <a:t>Nous retrouvons ainsi que 12% dans la santé et 2% dans l’alimentaire seraient effectivement protégés </a:t>
            </a:r>
            <a:r>
              <a:rPr lang="fr-CH" sz="1100" b="1" baseline="0" dirty="0">
                <a:latin typeface="Arial" panose="020B0604020202020204" pitchFamily="34" charset="0"/>
                <a:cs typeface="Arial" panose="020B0604020202020204" pitchFamily="34" charset="0"/>
              </a:rPr>
              <a:t>conformément à </a:t>
            </a:r>
            <a:r>
              <a:rPr lang="fr-CH" sz="1100" baseline="0" dirty="0">
                <a:latin typeface="Arial" panose="020B0604020202020204" pitchFamily="34" charset="0"/>
                <a:cs typeface="Arial" panose="020B0604020202020204" pitchFamily="34" charset="0"/>
              </a:rPr>
              <a:t>la législation</a:t>
            </a:r>
          </a:p>
          <a:p>
            <a:pPr defTabSz="907451">
              <a:defRPr/>
            </a:pPr>
            <a:endParaRPr lang="fr-CH" sz="1100" baseline="0" dirty="0">
              <a:latin typeface="Arial" panose="020B0604020202020204" pitchFamily="34" charset="0"/>
              <a:cs typeface="Arial" panose="020B0604020202020204" pitchFamily="34" charset="0"/>
            </a:endParaRPr>
          </a:p>
          <a:p>
            <a:pPr>
              <a:spcBef>
                <a:spcPts val="605"/>
              </a:spcBef>
              <a:defRPr/>
            </a:pPr>
            <a:r>
              <a:rPr lang="fr-FR" sz="1100" dirty="0">
                <a:latin typeface="Arial" panose="020B0604020202020204" pitchFamily="34" charset="0"/>
                <a:cs typeface="Arial" panose="020B0604020202020204" pitchFamily="34" charset="0"/>
              </a:rPr>
              <a:t>Cette faible application de l’</a:t>
            </a:r>
            <a:r>
              <a:rPr lang="fr-FR" sz="1100" dirty="0" err="1">
                <a:latin typeface="Arial" panose="020B0604020202020204" pitchFamily="34" charset="0"/>
                <a:cs typeface="Arial" panose="020B0604020202020204" pitchFamily="34" charset="0"/>
              </a:rPr>
              <a:t>OProMa</a:t>
            </a:r>
            <a:r>
              <a:rPr lang="fr-FR" sz="1100" dirty="0">
                <a:latin typeface="Arial" panose="020B0604020202020204" pitchFamily="34" charset="0"/>
                <a:cs typeface="Arial" panose="020B0604020202020204" pitchFamily="34" charset="0"/>
              </a:rPr>
              <a:t> </a:t>
            </a:r>
            <a:r>
              <a:rPr lang="fr-CH" sz="1100" dirty="0">
                <a:latin typeface="Arial" panose="020B0604020202020204" pitchFamily="34" charset="0"/>
                <a:cs typeface="Arial" panose="020B0604020202020204" pitchFamily="34" charset="0"/>
              </a:rPr>
              <a:t>témoigne d'un nombre important de femmes qui ne bénéficient pas des mesures protectrices auxquelles elles auraient droit.</a:t>
            </a:r>
          </a:p>
          <a:p>
            <a:pPr>
              <a:spcBef>
                <a:spcPts val="605"/>
              </a:spcBef>
              <a:defRPr/>
            </a:pPr>
            <a:endParaRPr lang="fr-CH" sz="1100" dirty="0">
              <a:solidFill>
                <a:schemeClr val="bg1">
                  <a:lumMod val="50000"/>
                </a:schemeClr>
              </a:solidFill>
              <a:latin typeface="Arial" panose="020B0604020202020204" pitchFamily="34" charset="0"/>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16</a:t>
            </a:fld>
            <a:endParaRPr lang="fr-CH"/>
          </a:p>
        </p:txBody>
      </p:sp>
    </p:spTree>
    <p:extLst>
      <p:ext uri="{BB962C8B-B14F-4D97-AF65-F5344CB8AC3E}">
        <p14:creationId xmlns:p14="http://schemas.microsoft.com/office/powerpoint/2010/main" val="23536635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CH" sz="1100" dirty="0">
                <a:latin typeface="+mn-lt"/>
                <a:cs typeface="Arial" panose="020B0604020202020204" pitchFamily="34" charset="0"/>
              </a:rPr>
              <a:t>Nous avons fait des études de cas dans 6 entreprises des secteurs de la santé et de l’industrie alimentaire.</a:t>
            </a:r>
          </a:p>
          <a:p>
            <a:pPr algn="just"/>
            <a:r>
              <a:rPr lang="fr-CH" sz="1100" dirty="0">
                <a:latin typeface="+mn-lt"/>
                <a:cs typeface="Arial" panose="020B0604020202020204" pitchFamily="34" charset="0"/>
              </a:rPr>
              <a:t>Nous avons pu organiser 46 entretiens avec plusieurs parties prenantes au sein de chaque entreprise.</a:t>
            </a:r>
          </a:p>
          <a:p>
            <a:pPr algn="just"/>
            <a:endParaRPr lang="fr-CH" sz="1100" dirty="0">
              <a:latin typeface="+mn-lt"/>
              <a:cs typeface="Arial" panose="020B0604020202020204" pitchFamily="34" charset="0"/>
            </a:endParaRPr>
          </a:p>
          <a:p>
            <a:pPr algn="just"/>
            <a:endParaRPr lang="fr-CH" sz="1100" dirty="0">
              <a:latin typeface="+mn-lt"/>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17</a:t>
            </a:fld>
            <a:endParaRPr lang="fr-CH"/>
          </a:p>
        </p:txBody>
      </p:sp>
    </p:spTree>
    <p:extLst>
      <p:ext uri="{BB962C8B-B14F-4D97-AF65-F5344CB8AC3E}">
        <p14:creationId xmlns:p14="http://schemas.microsoft.com/office/powerpoint/2010/main" val="6125146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416124"/>
            <a:ext cx="5601831" cy="5237469"/>
          </a:xfrm>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fr-CH" sz="1100" dirty="0">
                <a:latin typeface="+mn-lt"/>
                <a:cs typeface="Arial" panose="020B0604020202020204" pitchFamily="34" charset="0"/>
              </a:rPr>
              <a:t>Les études de cas ont mise en évidence </a:t>
            </a:r>
            <a:r>
              <a:rPr lang="fr-FR" sz="1100" dirty="0">
                <a:latin typeface="+mn-lt"/>
                <a:cs typeface="Arial" panose="020B0604020202020204" pitchFamily="34" charset="0"/>
              </a:rPr>
              <a:t>des </a:t>
            </a:r>
            <a:r>
              <a:rPr lang="fr-FR" sz="1100" b="1" dirty="0">
                <a:latin typeface="+mn-lt"/>
                <a:cs typeface="Arial" panose="020B0604020202020204" pitchFamily="34" charset="0"/>
              </a:rPr>
              <a:t>réalités très contrastées</a:t>
            </a:r>
            <a:r>
              <a:rPr lang="fr-FR" sz="1100" dirty="0">
                <a:latin typeface="+mn-lt"/>
                <a:cs typeface="Arial" panose="020B0604020202020204" pitchFamily="34" charset="0"/>
              </a:rPr>
              <a:t>. </a:t>
            </a:r>
            <a:r>
              <a:rPr lang="fr-FR" sz="1100" i="1" dirty="0">
                <a:latin typeface="+mn-lt"/>
                <a:cs typeface="Arial" panose="020B0604020202020204" pitchFamily="34" charset="0"/>
              </a:rPr>
              <a:t>Notamment</a:t>
            </a:r>
            <a:r>
              <a:rPr lang="fr-FR" sz="1100" dirty="0">
                <a:latin typeface="+mn-lt"/>
                <a:cs typeface="Arial" panose="020B0604020202020204" pitchFamily="34" charset="0"/>
              </a:rPr>
              <a:t>: alors que certaines entreprises présentent des procédures apparemment conformes aux dispositions légales, d’autres privilégient une protection informelle.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100" dirty="0">
              <a:latin typeface="+mn-lt"/>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latin typeface="+mn-lt"/>
                <a:cs typeface="Arial" panose="020B0604020202020204" pitchFamily="34" charset="0"/>
              </a:rPr>
              <a:t>Dans notre échantillon, </a:t>
            </a:r>
            <a:r>
              <a:rPr lang="fr-FR" sz="1100" dirty="0">
                <a:solidFill>
                  <a:schemeClr val="tx1"/>
                </a:solidFill>
                <a:latin typeface="+mn-lt"/>
                <a:cs typeface="Arial" panose="020B0604020202020204" pitchFamily="34" charset="0"/>
              </a:rPr>
              <a:t>trois entreprises appliquaient des mesures conformes à la législation.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100" dirty="0">
              <a:solidFill>
                <a:schemeClr val="tx1"/>
              </a:solidFill>
              <a:latin typeface="+mn-lt"/>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solidFill>
                  <a:schemeClr val="tx1"/>
                </a:solidFill>
                <a:latin typeface="+mn-lt"/>
                <a:cs typeface="Arial" panose="020B0604020202020204" pitchFamily="34" charset="0"/>
              </a:rPr>
              <a:t>De manière générale, dans ces entreprises on a observé une meilleure prise en compte des risques professionnels et une meilleure information des responsables et des collaboratrices.</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100" dirty="0">
              <a:solidFill>
                <a:schemeClr val="tx1"/>
              </a:solidFill>
              <a:latin typeface="+mn-lt"/>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solidFill>
                  <a:schemeClr val="tx1"/>
                </a:solidFill>
                <a:latin typeface="+mn-lt"/>
                <a:cs typeface="Arial" panose="020B0604020202020204" pitchFamily="34" charset="0"/>
              </a:rPr>
              <a:t>Les travailleuses au sein de ces entreprises estiment généralement avoir été soutenues, et elles perçoivent que la grossesse est légitime au sein de l’entreprise.</a:t>
            </a: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solidFill>
                  <a:schemeClr val="tx1"/>
                </a:solidFill>
                <a:latin typeface="+mn-lt"/>
                <a:cs typeface="Arial" panose="020B0604020202020204" pitchFamily="34" charset="0"/>
              </a:rPr>
              <a:t>Voici le témoignage d’une assistante en soins et santé communautaire dans une entreprise de soins à domicile: …</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100" dirty="0">
              <a:solidFill>
                <a:schemeClr val="tx1"/>
              </a:solidFill>
              <a:latin typeface="+mn-lt"/>
              <a:cs typeface="Arial" panose="020B0604020202020204" pitchFamily="34" charset="0"/>
            </a:endParaRPr>
          </a:p>
          <a:p>
            <a:pPr algn="ctr"/>
            <a:r>
              <a:rPr lang="fr-CH" sz="1100" i="1" dirty="0">
                <a:latin typeface="+mn-lt"/>
                <a:cs typeface="Calibri" panose="020F0502020204030204" pitchFamily="34" charset="0"/>
              </a:rPr>
              <a:t>Dès le départ on m’a mise en confiance par rapport au fait que oui j’étais enceinte et que j’avais des droits, j’avais moins peur de dire, « là, demain vous m’avez mis ça, ça me paraît un peu compliqué et tout ».</a:t>
            </a:r>
          </a:p>
          <a:p>
            <a:pPr algn="ctr"/>
            <a:r>
              <a:rPr lang="fr-CH" sz="1100" dirty="0">
                <a:latin typeface="+mn-lt"/>
                <a:cs typeface="Calibri" panose="020F0502020204030204" pitchFamily="34" charset="0"/>
              </a:rPr>
              <a:t>(ASSC, soins à domicile)</a:t>
            </a:r>
            <a:endParaRPr lang="fr-FR" sz="1100" dirty="0">
              <a:latin typeface="+mn-lt"/>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18</a:t>
            </a:fld>
            <a:endParaRPr lang="fr-CH"/>
          </a:p>
        </p:txBody>
      </p:sp>
    </p:spTree>
    <p:extLst>
      <p:ext uri="{BB962C8B-B14F-4D97-AF65-F5344CB8AC3E}">
        <p14:creationId xmlns:p14="http://schemas.microsoft.com/office/powerpoint/2010/main" val="5161568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416124"/>
            <a:ext cx="5601831" cy="5237469"/>
          </a:xfrm>
        </p:spPr>
        <p:txBody>
          <a:bodyPr/>
          <a:lstStyle/>
          <a:p>
            <a:pPr algn="just"/>
            <a:r>
              <a:rPr lang="fr-FR" sz="1100" dirty="0">
                <a:latin typeface="+mn-lt"/>
                <a:cs typeface="Arial" panose="020B0604020202020204" pitchFamily="34" charset="0"/>
              </a:rPr>
              <a:t>Toutefois, toujours dans ces mêmes entreprises, les travailleuses évoquent des tensions avec leurs collègues lorsque les mesures protectives mises en place </a:t>
            </a:r>
            <a:r>
              <a:rPr lang="fr-FR" sz="1100" dirty="0">
                <a:solidFill>
                  <a:schemeClr val="tx1"/>
                </a:solidFill>
                <a:latin typeface="+mn-lt"/>
                <a:cs typeface="Arial" panose="020B0604020202020204" pitchFamily="34" charset="0"/>
              </a:rPr>
              <a:t>impliquent une charge de travail supplémentaire pour leurs collègues. : ….</a:t>
            </a:r>
          </a:p>
          <a:p>
            <a:pPr algn="just"/>
            <a:endParaRPr lang="fr-FR" sz="1100" dirty="0">
              <a:latin typeface="+mn-lt"/>
              <a:cs typeface="Arial" panose="020B0604020202020204" pitchFamily="34" charset="0"/>
            </a:endParaRPr>
          </a:p>
          <a:p>
            <a:pPr algn="just"/>
            <a:r>
              <a:rPr lang="fr-FR" sz="1100" dirty="0">
                <a:latin typeface="+mn-lt"/>
                <a:cs typeface="Arial" panose="020B0604020202020204" pitchFamily="34" charset="0"/>
              </a:rPr>
              <a:t>Ceci est résumé dans le témoignage d’une physiothérapeute: </a:t>
            </a:r>
          </a:p>
          <a:p>
            <a:pPr algn="ctr"/>
            <a:r>
              <a:rPr lang="fr-CH" sz="1100" i="1" dirty="0">
                <a:latin typeface="+mn-lt"/>
                <a:cs typeface="Calibri" panose="020F0502020204030204" pitchFamily="34" charset="0"/>
              </a:rPr>
              <a:t>On sait qu’après plus ou moins quatre mois, on ne fait plus de gardes, donc ça veut dire que les autres, ils s’en tapent plus. </a:t>
            </a:r>
          </a:p>
          <a:p>
            <a:pPr algn="ctr">
              <a:spcBef>
                <a:spcPts val="600"/>
              </a:spcBef>
            </a:pPr>
            <a:r>
              <a:rPr lang="fr-CH" sz="1100" dirty="0">
                <a:latin typeface="+mn-lt"/>
                <a:cs typeface="Calibri" panose="020F0502020204030204" pitchFamily="34" charset="0"/>
              </a:rPr>
              <a:t>(Physiothérapeute, hôpital)</a:t>
            </a:r>
          </a:p>
          <a:p>
            <a:pPr algn="just"/>
            <a:endParaRPr lang="fr-FR" sz="1100" dirty="0">
              <a:solidFill>
                <a:schemeClr val="tx1"/>
              </a:solidFill>
              <a:latin typeface="+mn-lt"/>
              <a:cs typeface="Arial" panose="020B0604020202020204" pitchFamily="34"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latin typeface="+mn-lt"/>
                <a:cs typeface="Arial" panose="020B0604020202020204" pitchFamily="34" charset="0"/>
              </a:rPr>
              <a:t>plusieurs des travailleuses interrogées ont manifesté le s</a:t>
            </a:r>
            <a:r>
              <a:rPr lang="fr-FR" sz="1100" dirty="0">
                <a:solidFill>
                  <a:schemeClr val="tx1"/>
                </a:solidFill>
                <a:latin typeface="+mn-lt"/>
                <a:cs typeface="Arial" panose="020B0604020202020204" pitchFamily="34" charset="0"/>
              </a:rPr>
              <a:t>ouhait que les mesures de protection soient plus appropriées au contexte et aux conditions de leur travail réel. Plus témoignages montrent que les conditions de travail dégradées, p.ex. le manque d’effectif, empêche d’avoir accès à une réelle protection. </a:t>
            </a:r>
            <a:endParaRPr lang="fr-FR" sz="1100" dirty="0">
              <a:latin typeface="+mn-lt"/>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19</a:t>
            </a:fld>
            <a:endParaRPr lang="fr-CH"/>
          </a:p>
        </p:txBody>
      </p:sp>
    </p:spTree>
    <p:extLst>
      <p:ext uri="{BB962C8B-B14F-4D97-AF65-F5344CB8AC3E}">
        <p14:creationId xmlns:p14="http://schemas.microsoft.com/office/powerpoint/2010/main" val="3808430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416124"/>
            <a:ext cx="5601831" cy="5237469"/>
          </a:xfrm>
        </p:spPr>
        <p:txBody>
          <a:bodyPr/>
          <a:lstStyle/>
          <a:p>
            <a:pPr algn="just"/>
            <a:r>
              <a:rPr lang="fr-FR" sz="1100" dirty="0">
                <a:latin typeface="+mn-lt"/>
                <a:cs typeface="Arial" panose="020B0604020202020204" pitchFamily="34" charset="0"/>
              </a:rPr>
              <a:t>Dans notre échantillon, trois </a:t>
            </a:r>
            <a:r>
              <a:rPr lang="fr-FR" sz="1100" dirty="0">
                <a:solidFill>
                  <a:schemeClr val="tx1"/>
                </a:solidFill>
                <a:latin typeface="+mn-lt"/>
                <a:cs typeface="Arial" panose="020B0604020202020204" pitchFamily="34" charset="0"/>
              </a:rPr>
              <a:t>entreprises appliquent de manière informelle ou pas du tout de mesures préventives pour leurs collaboratrices enceintes.</a:t>
            </a:r>
          </a:p>
          <a:p>
            <a:pPr algn="just"/>
            <a:endParaRPr lang="fr-FR" sz="1100" dirty="0">
              <a:solidFill>
                <a:schemeClr val="tx1"/>
              </a:solidFill>
              <a:latin typeface="+mn-lt"/>
              <a:cs typeface="Arial" panose="020B0604020202020204" pitchFamily="34" charset="0"/>
            </a:endParaRPr>
          </a:p>
          <a:p>
            <a:pPr algn="just"/>
            <a:r>
              <a:rPr lang="fr-FR" sz="1100" dirty="0">
                <a:solidFill>
                  <a:schemeClr val="tx1"/>
                </a:solidFill>
                <a:latin typeface="+mn-lt"/>
                <a:cs typeface="Arial" panose="020B0604020202020204" pitchFamily="34" charset="0"/>
              </a:rPr>
              <a:t>Les travailleuses interrogées évoquent des craintes vis-à-vis de leur santé, et de celle de leur enfant. Elles estiment que leur activité est très voir trop pénible pour une femme enceinte et elles évoquent des sentiments d’épuisement.</a:t>
            </a:r>
          </a:p>
          <a:p>
            <a:pPr algn="just"/>
            <a:r>
              <a:rPr lang="fr-FR" sz="1100" dirty="0">
                <a:latin typeface="+mn-lt"/>
                <a:cs typeface="Arial" panose="020B0604020202020204" pitchFamily="34" charset="0"/>
              </a:rPr>
              <a:t>…EXTRAIT…</a:t>
            </a:r>
          </a:p>
          <a:p>
            <a:pPr algn="just"/>
            <a:r>
              <a:rPr lang="fr-FR" sz="1100" dirty="0">
                <a:latin typeface="+mn-lt"/>
                <a:cs typeface="Arial" panose="020B0604020202020204" pitchFamily="34" charset="0"/>
              </a:rPr>
              <a:t>De manière générale, au sein des trois entreprises qui appliquent informellement ou pas les mesures de protection, les travailleuses interrogées estiment ne pas avoir été soutenues lors de leur grossesse et certaines disent avoir également vécu des craintes par rapport à leur emploi. </a:t>
            </a:r>
          </a:p>
          <a:p>
            <a:pPr marL="0" marR="0" lvl="0" indent="0" algn="just" defTabSz="914400" rtl="0" eaLnBrk="1" fontAlgn="auto" latinLnBrk="0" hangingPunct="1">
              <a:lnSpc>
                <a:spcPct val="100000"/>
              </a:lnSpc>
              <a:spcBef>
                <a:spcPts val="0"/>
              </a:spcBef>
              <a:spcAft>
                <a:spcPts val="0"/>
              </a:spcAft>
              <a:buClrTx/>
              <a:buSzTx/>
              <a:buFontTx/>
              <a:buNone/>
              <a:tabLst/>
              <a:defRPr/>
            </a:pPr>
            <a:r>
              <a:rPr lang="fr-FR" sz="1100" dirty="0">
                <a:solidFill>
                  <a:schemeClr val="tx1"/>
                </a:solidFill>
                <a:latin typeface="+mn-lt"/>
                <a:cs typeface="Arial" panose="020B0604020202020204" pitchFamily="34" charset="0"/>
              </a:rPr>
              <a:t>Elles se disent obligées à recourir informellement à l’aide des collègues afin d’effectuer certaines tâches trop pénibles, ce qui génère souvent des tension au sein de l’équipe.</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fr-FR" sz="1100" dirty="0">
              <a:latin typeface="+mn-lt"/>
              <a:cs typeface="Arial" panose="020B0604020202020204" pitchFamily="34" charset="0"/>
            </a:endParaRPr>
          </a:p>
          <a:p>
            <a:pPr algn="just"/>
            <a:r>
              <a:rPr lang="fr-FR" sz="1100" dirty="0">
                <a:latin typeface="+mn-lt"/>
                <a:cs typeface="Arial" panose="020B0604020202020204" pitchFamily="34" charset="0"/>
              </a:rPr>
              <a:t>Souvent, pour ces travailleuses la seule solution afin d’être retirées d’un emploi considéré comme dangereux et pénible est l’arrêt du travail posée par le gynécologue. Or, cette stratégie peut avoir des effets négatifs en termes de salaire et de carrière. De plus, elle rend invisibles les conditions de travail délétères pour la santé.</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20</a:t>
            </a:fld>
            <a:endParaRPr lang="fr-CH"/>
          </a:p>
        </p:txBody>
      </p:sp>
    </p:spTree>
    <p:extLst>
      <p:ext uri="{BB962C8B-B14F-4D97-AF65-F5344CB8AC3E}">
        <p14:creationId xmlns:p14="http://schemas.microsoft.com/office/powerpoint/2010/main" val="15372910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41288" y="868363"/>
            <a:ext cx="6469062" cy="3640137"/>
          </a:xfrm>
        </p:spPr>
      </p:sp>
      <p:sp>
        <p:nvSpPr>
          <p:cNvPr id="3" name="Espace réservé des notes 2"/>
          <p:cNvSpPr>
            <a:spLocks noGrp="1"/>
          </p:cNvSpPr>
          <p:nvPr>
            <p:ph type="body" idx="1"/>
          </p:nvPr>
        </p:nvSpPr>
        <p:spPr>
          <a:xfrm>
            <a:off x="661199" y="4611910"/>
            <a:ext cx="5289575" cy="4816676"/>
          </a:xfrm>
        </p:spPr>
        <p:txBody>
          <a:bodyPr/>
          <a:lstStyle/>
          <a:p>
            <a:pPr algn="just"/>
            <a:endParaRPr lang="fr-FR" sz="1100" b="1" u="sng" dirty="0">
              <a:latin typeface="+mn-lt"/>
              <a:cs typeface="Arial" panose="020B060402020202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22</a:t>
            </a:fld>
            <a:endParaRPr lang="fr-CH"/>
          </a:p>
        </p:txBody>
      </p:sp>
    </p:spTree>
    <p:extLst>
      <p:ext uri="{BB962C8B-B14F-4D97-AF65-F5344CB8AC3E}">
        <p14:creationId xmlns:p14="http://schemas.microsoft.com/office/powerpoint/2010/main" val="3215245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0325" y="838200"/>
            <a:ext cx="6426200" cy="3614738"/>
          </a:xfrm>
        </p:spPr>
      </p:sp>
      <p:sp>
        <p:nvSpPr>
          <p:cNvPr id="3" name="Espace réservé des notes 2"/>
          <p:cNvSpPr>
            <a:spLocks noGrp="1"/>
          </p:cNvSpPr>
          <p:nvPr>
            <p:ph type="body" idx="1"/>
          </p:nvPr>
        </p:nvSpPr>
        <p:spPr>
          <a:xfrm>
            <a:off x="655025" y="4570873"/>
            <a:ext cx="5240174" cy="5602507"/>
          </a:xfrm>
        </p:spPr>
        <p:txBody>
          <a:bodyPr/>
          <a:lstStyle/>
          <a:p>
            <a:endParaRPr lang="fr-CH" sz="1100" kern="1200" dirty="0">
              <a:solidFill>
                <a:schemeClr val="tx1"/>
              </a:solidFill>
              <a:effectLst/>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2</a:t>
            </a:fld>
            <a:endParaRPr lang="fr-CH"/>
          </a:p>
        </p:txBody>
      </p:sp>
    </p:spTree>
    <p:extLst>
      <p:ext uri="{BB962C8B-B14F-4D97-AF65-F5344CB8AC3E}">
        <p14:creationId xmlns:p14="http://schemas.microsoft.com/office/powerpoint/2010/main" val="1961439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363683"/>
            <a:ext cx="5601831" cy="5289908"/>
          </a:xfrm>
        </p:spPr>
        <p:txBody>
          <a:bodyPr/>
          <a:lstStyle/>
          <a:p>
            <a:pPr>
              <a:spcBef>
                <a:spcPts val="604"/>
              </a:spcBef>
            </a:pPr>
            <a:endParaRPr lang="fr-CH" sz="1100" dirty="0">
              <a:cs typeface="Arial" panose="020B0604020202020204" pitchFamily="34" charset="0"/>
            </a:endParaRPr>
          </a:p>
          <a:p>
            <a:pPr>
              <a:spcBef>
                <a:spcPts val="604"/>
              </a:spcBef>
            </a:pPr>
            <a:r>
              <a:rPr lang="fr-CH" sz="1100" dirty="0">
                <a:cs typeface="Arial" panose="020B0604020202020204" pitchFamily="34" charset="0"/>
              </a:rPr>
              <a:t>Ici juste une slide où vous pourrez ensuite retrouver des informations sur la législation… </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23</a:t>
            </a:fld>
            <a:endParaRPr lang="fr-CH"/>
          </a:p>
        </p:txBody>
      </p:sp>
    </p:spTree>
    <p:extLst>
      <p:ext uri="{BB962C8B-B14F-4D97-AF65-F5344CB8AC3E}">
        <p14:creationId xmlns:p14="http://schemas.microsoft.com/office/powerpoint/2010/main" val="42266579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CH" dirty="0"/>
          </a:p>
        </p:txBody>
      </p:sp>
      <p:sp>
        <p:nvSpPr>
          <p:cNvPr id="4" name="Espace réservé du numéro de diapositive 3"/>
          <p:cNvSpPr>
            <a:spLocks noGrp="1"/>
          </p:cNvSpPr>
          <p:nvPr>
            <p:ph type="sldNum" sz="quarter" idx="5"/>
          </p:nvPr>
        </p:nvSpPr>
        <p:spPr/>
        <p:txBody>
          <a:bodyPr/>
          <a:lstStyle/>
          <a:p>
            <a:fld id="{E20124D2-0E72-4E77-A4B6-A395F95CF279}" type="slidenum">
              <a:rPr lang="fr-CH" smtClean="0"/>
              <a:t>24</a:t>
            </a:fld>
            <a:endParaRPr lang="fr-CH"/>
          </a:p>
        </p:txBody>
      </p:sp>
    </p:spTree>
    <p:extLst>
      <p:ext uri="{BB962C8B-B14F-4D97-AF65-F5344CB8AC3E}">
        <p14:creationId xmlns:p14="http://schemas.microsoft.com/office/powerpoint/2010/main" val="2714510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Première question: pourquoi on a mis en place des lois et règles spécifiques pour les travailleuses enceintes et celles qui allaitent?</a:t>
            </a:r>
          </a:p>
          <a:p>
            <a:r>
              <a:rPr lang="fr-CH" dirty="0"/>
              <a:t>Important de comprendre d’où viennent dangers et pénibilités pour pouvoir agir</a:t>
            </a:r>
          </a:p>
        </p:txBody>
      </p:sp>
      <p:sp>
        <p:nvSpPr>
          <p:cNvPr id="4" name="Espace réservé du numéro de diapositive 3"/>
          <p:cNvSpPr>
            <a:spLocks noGrp="1"/>
          </p:cNvSpPr>
          <p:nvPr>
            <p:ph type="sldNum" sz="quarter" idx="5"/>
          </p:nvPr>
        </p:nvSpPr>
        <p:spPr/>
        <p:txBody>
          <a:bodyPr/>
          <a:lstStyle/>
          <a:p>
            <a:fld id="{E20124D2-0E72-4E77-A4B6-A395F95CF279}" type="slidenum">
              <a:rPr lang="fr-CH" smtClean="0"/>
              <a:t>3</a:t>
            </a:fld>
            <a:endParaRPr lang="fr-CH"/>
          </a:p>
        </p:txBody>
      </p:sp>
    </p:spTree>
    <p:extLst>
      <p:ext uri="{BB962C8B-B14F-4D97-AF65-F5344CB8AC3E}">
        <p14:creationId xmlns:p14="http://schemas.microsoft.com/office/powerpoint/2010/main" val="2831519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b="1" kern="1200" dirty="0">
                <a:solidFill>
                  <a:schemeClr val="tx1"/>
                </a:solidFill>
                <a:effectLst/>
                <a:latin typeface="+mn-lt"/>
                <a:ea typeface="+mn-ea"/>
                <a:cs typeface="+mn-cs"/>
              </a:rPr>
              <a:t>La très grande majorité des femmes enceintes ont aussi un emploi.</a:t>
            </a:r>
          </a:p>
          <a:p>
            <a:r>
              <a:rPr lang="fr-CH" sz="1100" kern="1200" dirty="0">
                <a:solidFill>
                  <a:schemeClr val="tx1"/>
                </a:solidFill>
                <a:effectLst/>
                <a:latin typeface="+mn-lt"/>
                <a:ea typeface="+mn-ea"/>
                <a:cs typeface="+mn-cs"/>
              </a:rPr>
              <a:t>En soi, l’activité professionnelle ne présente pas de risque. </a:t>
            </a:r>
          </a:p>
          <a:p>
            <a:endParaRPr lang="fr-CH" sz="1100" kern="1200" dirty="0">
              <a:solidFill>
                <a:schemeClr val="tx1"/>
              </a:solidFill>
              <a:effectLst/>
              <a:latin typeface="+mn-lt"/>
              <a:ea typeface="+mn-ea"/>
              <a:cs typeface="+mn-cs"/>
            </a:endParaRPr>
          </a:p>
          <a:p>
            <a:r>
              <a:rPr lang="fr-CH" sz="1100" kern="1200" dirty="0">
                <a:solidFill>
                  <a:schemeClr val="tx1"/>
                </a:solidFill>
                <a:effectLst/>
                <a:latin typeface="+mn-lt"/>
                <a:ea typeface="+mn-ea"/>
                <a:cs typeface="+mn-cs"/>
              </a:rPr>
              <a:t>Peut favoriser une bonne santé: savez-vous pourquoi?</a:t>
            </a:r>
          </a:p>
          <a:p>
            <a:r>
              <a:rPr lang="fr-CH" sz="1100" kern="1200" dirty="0">
                <a:solidFill>
                  <a:schemeClr val="tx1"/>
                </a:solidFill>
                <a:effectLst/>
                <a:latin typeface="+mn-lt"/>
                <a:ea typeface="+mn-ea"/>
                <a:cs typeface="+mn-cs"/>
              </a:rPr>
              <a:t>De plus, bouger, être active est bon pour la grossesse. </a:t>
            </a:r>
          </a:p>
          <a:p>
            <a:endParaRPr lang="fr-CH" sz="11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dirty="0">
                <a:solidFill>
                  <a:schemeClr val="tx1"/>
                </a:solidFill>
                <a:effectLst/>
                <a:latin typeface="+mn-lt"/>
                <a:ea typeface="+mn-ea"/>
                <a:cs typeface="+mn-cs"/>
              </a:rPr>
              <a:t>Mais il faut aussi prendre en compte que pour la femme l</a:t>
            </a:r>
            <a:r>
              <a:rPr lang="fr-FR" sz="1100" dirty="0">
                <a:latin typeface="Calibri" panose="020F0502020204030204" pitchFamily="34" charset="0"/>
                <a:cs typeface="Calibri" panose="020F0502020204030204" pitchFamily="34" charset="0"/>
              </a:rPr>
              <a:t>a grossesse est une période de </a:t>
            </a:r>
            <a:r>
              <a:rPr lang="fr-FR" sz="1100" b="1" dirty="0">
                <a:solidFill>
                  <a:srgbClr val="903163"/>
                </a:solidFill>
                <a:latin typeface="Calibri" panose="020F0502020204030204" pitchFamily="34" charset="0"/>
                <a:cs typeface="Calibri" panose="020F0502020204030204" pitchFamily="34" charset="0"/>
              </a:rPr>
              <a:t>changements physiques et psychiques. Pour le futur enfant c’est </a:t>
            </a:r>
            <a:r>
              <a:rPr lang="fr-FR" sz="1100" dirty="0">
                <a:latin typeface="Calibri" panose="020F0502020204030204" pitchFamily="34" charset="0"/>
                <a:cs typeface="Calibri" panose="020F0502020204030204" pitchFamily="34" charset="0"/>
              </a:rPr>
              <a:t>une </a:t>
            </a:r>
            <a:r>
              <a:rPr lang="fr-FR" sz="1100" b="1" dirty="0">
                <a:solidFill>
                  <a:srgbClr val="903163"/>
                </a:solidFill>
                <a:latin typeface="Calibri" panose="020F0502020204030204" pitchFamily="34" charset="0"/>
                <a:cs typeface="Calibri" panose="020F0502020204030204" pitchFamily="34" charset="0"/>
              </a:rPr>
              <a:t>période sensible pour le développement </a:t>
            </a:r>
            <a:r>
              <a:rPr lang="fr-FR" sz="1100" dirty="0">
                <a:latin typeface="Calibri" panose="020F0502020204030204" pitchFamily="34" charset="0"/>
                <a:cs typeface="Calibri" panose="020F0502020204030204" pitchFamily="34" charset="0"/>
              </a:rPr>
              <a:t>du futur enfant.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solidFill>
                  <a:schemeClr val="tx1"/>
                </a:solidFill>
                <a:latin typeface="Calibri" panose="020F0502020204030204" pitchFamily="34" charset="0"/>
                <a:cs typeface="Calibri" panose="020F0502020204030204" pitchFamily="34" charset="0"/>
              </a:rPr>
              <a:t>A cause de cela, des conditions de travail et activités qui en temps normal sont sans problème ou supportables, peuvent être pénibles ou dangereuses</a:t>
            </a:r>
            <a:r>
              <a:rPr lang="fr-FR" sz="1100" b="1" dirty="0">
                <a:solidFill>
                  <a:schemeClr val="tx1"/>
                </a:solidFill>
                <a:latin typeface="Calibri" panose="020F0502020204030204" pitchFamily="34" charset="0"/>
                <a:cs typeface="Calibri" panose="020F0502020204030204" pitchFamily="34" charset="0"/>
              </a:rPr>
              <a:t> </a:t>
            </a:r>
            <a:r>
              <a:rPr lang="fr-FR" sz="1100" dirty="0">
                <a:solidFill>
                  <a:schemeClr val="tx1"/>
                </a:solidFill>
                <a:latin typeface="Calibri" panose="020F0502020204030204" pitchFamily="34" charset="0"/>
                <a:cs typeface="Calibri" panose="020F0502020204030204" pitchFamily="34" charset="0"/>
              </a:rPr>
              <a:t>pendant la grossesse, le post-partum et l’allaitement, Elles peuvent avoir des conséquences plus graves.  p.ex. travail debout, agents infectieux (p.ex. CMV), port de charge (p.ex. port d’enfants, patients,)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dirty="0">
              <a:solidFill>
                <a:schemeClr val="tx1"/>
              </a:solidFill>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100"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latin typeface="Calibri" panose="020F0502020204030204" pitchFamily="34" charset="0"/>
                <a:cs typeface="Calibri" panose="020F0502020204030204" pitchFamily="34" charset="0"/>
              </a:rPr>
              <a:t>je ne vais pas traiter toutes les conditions de travail</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100" dirty="0">
                <a:latin typeface="Calibri" panose="020F0502020204030204" pitchFamily="34" charset="0"/>
                <a:cs typeface="Calibri" panose="020F0502020204030204" pitchFamily="34" charset="0"/>
              </a:rPr>
              <a:t>Je vais donner trois exemples très différents, </a:t>
            </a:r>
            <a:endParaRPr lang="fr-FR" sz="1100" dirty="0">
              <a:solidFill>
                <a:schemeClr val="tx1"/>
              </a:solidFill>
              <a:latin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4</a:t>
            </a:fld>
            <a:endParaRPr lang="fr-CH"/>
          </a:p>
        </p:txBody>
      </p:sp>
    </p:spTree>
    <p:extLst>
      <p:ext uri="{BB962C8B-B14F-4D97-AF65-F5344CB8AC3E}">
        <p14:creationId xmlns:p14="http://schemas.microsoft.com/office/powerpoint/2010/main" val="1895978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Par l’alimentation, la respiration ou par la peau.</a:t>
            </a:r>
          </a:p>
          <a:p>
            <a:r>
              <a:rPr lang="fr-CH" dirty="0"/>
              <a:t>p.ex. plomb, </a:t>
            </a:r>
            <a:r>
              <a:rPr lang="fr-CH" dirty="0" err="1"/>
              <a:t>monoxide</a:t>
            </a:r>
            <a:r>
              <a:rPr lang="fr-CH" dirty="0"/>
              <a:t> de carbone, benzène, solvants…</a:t>
            </a:r>
          </a:p>
          <a:p>
            <a:r>
              <a:rPr lang="fr-CH" dirty="0"/>
              <a:t>Avortements, malformations, retards de développement, cancers de l’enfant.</a:t>
            </a:r>
          </a:p>
          <a:p>
            <a:r>
              <a:rPr lang="fr-CH" dirty="0"/>
              <a:t>Ce sont des risques invisibles. En principe pas exposition du personnel des syndicats, mais attention en cas de visite d’entreprise ou de chantier.</a:t>
            </a:r>
          </a:p>
        </p:txBody>
      </p:sp>
      <p:sp>
        <p:nvSpPr>
          <p:cNvPr id="4" name="Espace réservé du numéro de diapositive 3"/>
          <p:cNvSpPr>
            <a:spLocks noGrp="1"/>
          </p:cNvSpPr>
          <p:nvPr>
            <p:ph type="sldNum" sz="quarter" idx="5"/>
          </p:nvPr>
        </p:nvSpPr>
        <p:spPr/>
        <p:txBody>
          <a:bodyPr/>
          <a:lstStyle/>
          <a:p>
            <a:fld id="{E20124D2-0E72-4E77-A4B6-A395F95CF279}" type="slidenum">
              <a:rPr lang="fr-CH" smtClean="0"/>
              <a:t>5</a:t>
            </a:fld>
            <a:endParaRPr lang="fr-CH"/>
          </a:p>
        </p:txBody>
      </p:sp>
    </p:spTree>
    <p:extLst>
      <p:ext uri="{BB962C8B-B14F-4D97-AF65-F5344CB8AC3E}">
        <p14:creationId xmlns:p14="http://schemas.microsoft.com/office/powerpoint/2010/main" val="2319746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Les associations ne sont pas élevées, mais on a pu les mettre en évidence</a:t>
            </a:r>
          </a:p>
          <a:p>
            <a:r>
              <a:rPr lang="fr-CH" dirty="0"/>
              <a:t>Travail équipe alternée et </a:t>
            </a:r>
            <a:r>
              <a:rPr lang="fr-CH" dirty="0" err="1"/>
              <a:t>pré-éclampsie</a:t>
            </a:r>
            <a:r>
              <a:rPr lang="fr-CH" dirty="0"/>
              <a:t>, OR = 1,75</a:t>
            </a:r>
          </a:p>
        </p:txBody>
      </p:sp>
      <p:sp>
        <p:nvSpPr>
          <p:cNvPr id="4" name="Espace réservé du numéro de diapositive 3"/>
          <p:cNvSpPr>
            <a:spLocks noGrp="1"/>
          </p:cNvSpPr>
          <p:nvPr>
            <p:ph type="sldNum" sz="quarter" idx="5"/>
          </p:nvPr>
        </p:nvSpPr>
        <p:spPr/>
        <p:txBody>
          <a:bodyPr/>
          <a:lstStyle/>
          <a:p>
            <a:fld id="{E20124D2-0E72-4E77-A4B6-A395F95CF279}" type="slidenum">
              <a:rPr lang="fr-CH" smtClean="0"/>
              <a:t>6</a:t>
            </a:fld>
            <a:endParaRPr lang="fr-CH"/>
          </a:p>
        </p:txBody>
      </p:sp>
    </p:spTree>
    <p:extLst>
      <p:ext uri="{BB962C8B-B14F-4D97-AF65-F5344CB8AC3E}">
        <p14:creationId xmlns:p14="http://schemas.microsoft.com/office/powerpoint/2010/main" val="222881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lvl="0"/>
            <a:r>
              <a:rPr lang="fr-CH" dirty="0"/>
              <a:t>Mécanismes: </a:t>
            </a:r>
            <a:r>
              <a:rPr lang="fr-CH" sz="1200" dirty="0"/>
              <a:t>Hormones du stress</a:t>
            </a:r>
          </a:p>
          <a:p>
            <a:pPr lvl="0"/>
            <a:r>
              <a:rPr lang="fr-CH" sz="1200" dirty="0"/>
              <a:t>Effets sur le placenta</a:t>
            </a:r>
            <a:endParaRPr lang="fr-CH" dirty="0"/>
          </a:p>
          <a:p>
            <a:r>
              <a:rPr lang="fr-CH" dirty="0"/>
              <a:t>Stress pas inclus dans la législation mais dimension à prendre en compte</a:t>
            </a:r>
          </a:p>
        </p:txBody>
      </p:sp>
      <p:sp>
        <p:nvSpPr>
          <p:cNvPr id="4" name="Espace réservé du numéro de diapositive 3"/>
          <p:cNvSpPr>
            <a:spLocks noGrp="1"/>
          </p:cNvSpPr>
          <p:nvPr>
            <p:ph type="sldNum" sz="quarter" idx="5"/>
          </p:nvPr>
        </p:nvSpPr>
        <p:spPr/>
        <p:txBody>
          <a:bodyPr/>
          <a:lstStyle/>
          <a:p>
            <a:fld id="{E20124D2-0E72-4E77-A4B6-A395F95CF279}" type="slidenum">
              <a:rPr lang="fr-CH" smtClean="0"/>
              <a:t>7</a:t>
            </a:fld>
            <a:endParaRPr lang="fr-CH"/>
          </a:p>
        </p:txBody>
      </p:sp>
    </p:spTree>
    <p:extLst>
      <p:ext uri="{BB962C8B-B14F-4D97-AF65-F5344CB8AC3E}">
        <p14:creationId xmlns:p14="http://schemas.microsoft.com/office/powerpoint/2010/main" val="23122058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363683"/>
            <a:ext cx="5601831" cy="5289908"/>
          </a:xfrm>
        </p:spPr>
        <p:txBody>
          <a:bodyPr/>
          <a:lstStyle/>
          <a:p>
            <a:pPr>
              <a:spcBef>
                <a:spcPts val="604"/>
              </a:spcBef>
            </a:pPr>
            <a:endParaRPr lang="fr-CH" sz="1100" dirty="0">
              <a:latin typeface="+mn-lt"/>
              <a:cs typeface="Arial" panose="020B0604020202020204" pitchFamily="34" charset="0"/>
            </a:endParaRPr>
          </a:p>
          <a:p>
            <a:pPr>
              <a:spcBef>
                <a:spcPts val="604"/>
              </a:spcBef>
            </a:pPr>
            <a:r>
              <a:rPr lang="fr-CH" sz="1100" dirty="0">
                <a:latin typeface="+mn-lt"/>
                <a:cs typeface="Arial" panose="020B0604020202020204" pitchFamily="34" charset="0"/>
              </a:rPr>
              <a:t>Beaucoup de pays ont adopté des politiques de protection de la maternité, notamment sous l’impulsion de l’OIT et de l’Union européenne</a:t>
            </a:r>
          </a:p>
          <a:p>
            <a:pPr>
              <a:spcBef>
                <a:spcPts val="604"/>
              </a:spcBef>
            </a:pPr>
            <a:r>
              <a:rPr lang="fr-CH" sz="1100" dirty="0">
                <a:latin typeface="+mn-lt"/>
                <a:cs typeface="Arial" panose="020B0604020202020204" pitchFamily="34" charset="0"/>
              </a:rPr>
              <a:t>des </a:t>
            </a:r>
            <a:r>
              <a:rPr lang="fr-CH" sz="1100" b="1" dirty="0">
                <a:latin typeface="+mn-lt"/>
                <a:cs typeface="Arial" panose="020B0604020202020204" pitchFamily="34" charset="0"/>
              </a:rPr>
              <a:t>dispositions spécifiques qui protègent la</a:t>
            </a:r>
            <a:r>
              <a:rPr lang="fr-CH" sz="1100" dirty="0">
                <a:latin typeface="+mn-lt"/>
                <a:cs typeface="Arial" panose="020B0604020202020204" pitchFamily="34" charset="0"/>
              </a:rPr>
              <a:t> </a:t>
            </a:r>
            <a:r>
              <a:rPr lang="fr-CH" sz="1100" b="1" dirty="0">
                <a:latin typeface="+mn-lt"/>
                <a:cs typeface="Arial" panose="020B0604020202020204" pitchFamily="34" charset="0"/>
              </a:rPr>
              <a:t>santé</a:t>
            </a:r>
            <a:r>
              <a:rPr lang="fr-CH" sz="1100" dirty="0">
                <a:latin typeface="+mn-lt"/>
                <a:cs typeface="Arial" panose="020B0604020202020204" pitchFamily="34" charset="0"/>
              </a:rPr>
              <a:t> des travailleuses enceintes et qui allaitent. </a:t>
            </a:r>
          </a:p>
          <a:p>
            <a:pPr>
              <a:spcBef>
                <a:spcPts val="604"/>
              </a:spcBef>
            </a:pPr>
            <a:r>
              <a:rPr lang="fr-CH" sz="1100" dirty="0">
                <a:latin typeface="+mn-lt"/>
                <a:cs typeface="Arial" panose="020B0604020202020204" pitchFamily="34" charset="0"/>
              </a:rPr>
              <a:t>En Suisse, cela se concrétise dans l’article 35 de la Loi sur le travail qui dit: </a:t>
            </a:r>
          </a:p>
          <a:p>
            <a:pPr>
              <a:spcBef>
                <a:spcPts val="604"/>
              </a:spcBef>
            </a:pPr>
            <a:r>
              <a:rPr lang="fr-FR" sz="1100" dirty="0">
                <a:latin typeface="+mn-lt"/>
                <a:cs typeface="Arial" panose="020B0604020202020204" pitchFamily="34" charset="0"/>
              </a:rPr>
              <a:t>« L’employeur doit occuper les femmes enceintes et les mères qui allaitent de telle sorte que leur santé et la santé de l’enfant ne soient pas compromises et aménager leurs conditions de travail en conséquence »</a:t>
            </a:r>
          </a:p>
          <a:p>
            <a:pPr>
              <a:spcBef>
                <a:spcPts val="604"/>
              </a:spcBef>
            </a:pPr>
            <a:endParaRPr lang="fr-FR" sz="1100" dirty="0">
              <a:latin typeface="+mn-lt"/>
              <a:cs typeface="Arial" panose="020B0604020202020204" pitchFamily="34" charset="0"/>
            </a:endParaRPr>
          </a:p>
          <a:p>
            <a:pPr>
              <a:spcBef>
                <a:spcPts val="604"/>
              </a:spcBef>
            </a:pPr>
            <a:r>
              <a:rPr lang="fr-FR" sz="1100" dirty="0">
                <a:latin typeface="+mn-lt"/>
                <a:cs typeface="Arial" panose="020B0604020202020204" pitchFamily="34" charset="0"/>
              </a:rPr>
              <a:t>La loi précise la procédure à suivre: </a:t>
            </a:r>
          </a:p>
          <a:p>
            <a:pPr>
              <a:spcBef>
                <a:spcPts val="604"/>
              </a:spcBef>
            </a:pPr>
            <a:r>
              <a:rPr lang="fr-FR" sz="1100" dirty="0">
                <a:latin typeface="+mn-lt"/>
                <a:cs typeface="Arial" panose="020B0604020202020204" pitchFamily="34" charset="0"/>
              </a:rPr>
              <a:t>- Tout d’abord, toutes les entreprises dans lesquels il y a des activité dangereuses ou pénibles pour la grossesse ou l’allaitement doivent faire une analyse de risques. Il faut la faire avant même d’employer des femmes en âge de procréer.</a:t>
            </a:r>
          </a:p>
          <a:p>
            <a:pPr>
              <a:spcBef>
                <a:spcPts val="604"/>
              </a:spcBef>
            </a:pPr>
            <a:r>
              <a:rPr lang="fr-FR" sz="1100" dirty="0">
                <a:latin typeface="+mn-lt"/>
                <a:cs typeface="Arial" panose="020B0604020202020204" pitchFamily="34" charset="0"/>
              </a:rPr>
              <a:t>- S’il y a des risques, l’employeur doit aménager le poste, ou transférer la travailleuse à un poste sans danger. </a:t>
            </a:r>
          </a:p>
          <a:p>
            <a:pPr marL="171450" indent="-171450">
              <a:spcBef>
                <a:spcPts val="604"/>
              </a:spcBef>
              <a:buFontTx/>
              <a:buChar char="-"/>
            </a:pPr>
            <a:r>
              <a:rPr lang="fr-FR" sz="1100" dirty="0">
                <a:latin typeface="+mn-lt"/>
                <a:cs typeface="Arial" panose="020B0604020202020204" pitchFamily="34" charset="0"/>
              </a:rPr>
              <a:t>Si cela n’est pas possible, la femme ne travaille pas et l’employeur lui verse 80% du salaire.</a:t>
            </a:r>
          </a:p>
          <a:p>
            <a:pPr marL="171450" indent="-171450">
              <a:spcBef>
                <a:spcPts val="604"/>
              </a:spcBef>
              <a:buFontTx/>
              <a:buChar char="-"/>
            </a:pPr>
            <a:endParaRPr lang="fr-FR" sz="1100" dirty="0">
              <a:latin typeface="+mn-lt"/>
              <a:cs typeface="Arial" panose="020B0604020202020204" pitchFamily="34" charset="0"/>
            </a:endParaRPr>
          </a:p>
          <a:p>
            <a:pPr marL="0" marR="0" lvl="0" indent="0" algn="l" defTabSz="914400" rtl="0" eaLnBrk="1" fontAlgn="auto" latinLnBrk="0" hangingPunct="1">
              <a:lnSpc>
                <a:spcPct val="100000"/>
              </a:lnSpc>
              <a:spcBef>
                <a:spcPts val="604"/>
              </a:spcBef>
              <a:spcAft>
                <a:spcPts val="0"/>
              </a:spcAft>
              <a:buClrTx/>
              <a:buSzTx/>
              <a:buFontTx/>
              <a:buNone/>
              <a:tabLst/>
              <a:defRPr/>
            </a:pPr>
            <a:r>
              <a:rPr lang="fr-FR" sz="1100" dirty="0">
                <a:solidFill>
                  <a:schemeClr val="tx1"/>
                </a:solidFill>
                <a:latin typeface="+mn-lt"/>
                <a:cs typeface="Calibri" panose="020F0502020204030204" pitchFamily="34" charset="0"/>
              </a:rPr>
              <a:t>NB: Cela s’applique aussi aux employées des services publics. Il y a tout de même des femmes en Suisse qui sont exclues de cette protection spécifique: ce sont notamment les employées des ménages privés et celles des exploitations agricoles.</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9</a:t>
            </a:fld>
            <a:endParaRPr lang="fr-CH"/>
          </a:p>
        </p:txBody>
      </p:sp>
    </p:spTree>
    <p:extLst>
      <p:ext uri="{BB962C8B-B14F-4D97-AF65-F5344CB8AC3E}">
        <p14:creationId xmlns:p14="http://schemas.microsoft.com/office/powerpoint/2010/main" val="3865999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80975" y="663575"/>
            <a:ext cx="6253163" cy="3517900"/>
          </a:xfrm>
        </p:spPr>
      </p:sp>
      <p:sp>
        <p:nvSpPr>
          <p:cNvPr id="3" name="Espace réservé des notes 2"/>
          <p:cNvSpPr>
            <a:spLocks noGrp="1"/>
          </p:cNvSpPr>
          <p:nvPr>
            <p:ph type="body" idx="1"/>
          </p:nvPr>
        </p:nvSpPr>
        <p:spPr>
          <a:xfrm>
            <a:off x="505072" y="4363683"/>
            <a:ext cx="5601831" cy="5289908"/>
          </a:xfrm>
        </p:spPr>
        <p:txBody>
          <a:bodyPr/>
          <a:lstStyle/>
          <a:p>
            <a:pPr marL="0" marR="0" lvl="0" indent="0" algn="just" defTabSz="457200" rtl="0" eaLnBrk="1" fontAlgn="auto" latinLnBrk="0" hangingPunct="1">
              <a:lnSpc>
                <a:spcPct val="110000"/>
              </a:lnSpc>
              <a:spcBef>
                <a:spcPts val="600"/>
              </a:spcBef>
              <a:spcAft>
                <a:spcPts val="0"/>
              </a:spcAft>
              <a:buClrTx/>
              <a:buSzTx/>
              <a:buFontTx/>
              <a:buNone/>
              <a:tabLst/>
              <a:defRPr/>
            </a:pPr>
            <a:r>
              <a:rPr kumimoji="0" lang="fr-FR" sz="1100" b="1"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La Loi sur le Travail et ses ordonnances définissent aussi des exigences générales qui vont jouer un rôle important pour protéger la santé des femmes enceintes, entre autres: </a:t>
            </a:r>
          </a:p>
          <a:p>
            <a:pPr marL="788988" marR="0" lvl="0" indent="-342900" algn="just" defTabSz="457200" rtl="0" eaLnBrk="1" fontAlgn="auto" latinLnBrk="0" hangingPunct="1">
              <a:lnSpc>
                <a:spcPct val="110000"/>
              </a:lnSpc>
              <a:spcBef>
                <a:spcPts val="600"/>
              </a:spcBef>
              <a:spcAft>
                <a:spcPts val="0"/>
              </a:spcAft>
              <a:buClr>
                <a:srgbClr val="903163"/>
              </a:buClr>
              <a:buSzPct val="90000"/>
              <a:buFont typeface="Wingdings" panose="05000000000000000000" pitchFamily="2" charset="2"/>
              <a:buChar char="§"/>
              <a:tabLst/>
              <a:defRPr/>
            </a:pPr>
            <a:r>
              <a:rPr kumimoji="0" lang="fr-CH" sz="1100" b="1" i="0" u="none" strike="noStrike" kern="1200" cap="none" spc="0" normalizeH="0" baseline="0" noProof="0" dirty="0">
                <a:ln>
                  <a:noFill/>
                </a:ln>
                <a:solidFill>
                  <a:srgbClr val="903163"/>
                </a:solidFill>
                <a:effectLst/>
                <a:uLnTx/>
                <a:uFillTx/>
                <a:latin typeface="Calibri" panose="020F0502020204030204" pitchFamily="34" charset="0"/>
                <a:ea typeface="+mn-ea"/>
                <a:cs typeface="Calibri" panose="020F0502020204030204" pitchFamily="34" charset="0"/>
              </a:rPr>
              <a:t>Concernant le temps de travail:  pendant la grossesse et l’allaitement, c’est </a:t>
            </a:r>
            <a:r>
              <a:rPr kumimoji="0" lang="fr-CH"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pas plus de 9 heures/jour, pas d’heures supplémentaires, le travail de nuit est interdit dans les 8 semaines avant accouchement,…</a:t>
            </a:r>
          </a:p>
          <a:p>
            <a:pPr marL="788988" marR="0" lvl="0" indent="-342900" algn="just" defTabSz="457200" rtl="0" eaLnBrk="1" fontAlgn="auto" latinLnBrk="0" hangingPunct="1">
              <a:lnSpc>
                <a:spcPct val="110000"/>
              </a:lnSpc>
              <a:spcBef>
                <a:spcPts val="600"/>
              </a:spcBef>
              <a:spcAft>
                <a:spcPts val="0"/>
              </a:spcAft>
              <a:buClr>
                <a:srgbClr val="903163"/>
              </a:buClr>
              <a:buSzPct val="90000"/>
              <a:buFont typeface="Wingdings" panose="05000000000000000000" pitchFamily="2" charset="2"/>
              <a:buChar char="§"/>
              <a:tabLst/>
              <a:defRPr/>
            </a:pPr>
            <a:r>
              <a:rPr kumimoji="0" lang="fr-CH" sz="1100" b="1" i="0" u="none" strike="noStrike" kern="1200" cap="none" spc="0" normalizeH="0" baseline="0" noProof="0" dirty="0">
                <a:ln>
                  <a:noFill/>
                </a:ln>
                <a:solidFill>
                  <a:srgbClr val="903163"/>
                </a:solidFill>
                <a:effectLst/>
                <a:uLnTx/>
                <a:uFillTx/>
                <a:latin typeface="Calibri" panose="020F0502020204030204" pitchFamily="34" charset="0"/>
                <a:ea typeface="+mn-ea"/>
                <a:cs typeface="Calibri" panose="020F0502020204030204" pitchFamily="34" charset="0"/>
              </a:rPr>
              <a:t>Il y a des règles qui concernant l’occupation des travailleuses</a:t>
            </a:r>
            <a:r>
              <a:rPr kumimoji="0" lang="fr-CH"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par exemple vous savez sûrement qu’elles peuvent être dispensées du travail sur simple avis (mais sans droit au salaire)</a:t>
            </a:r>
          </a:p>
          <a:p>
            <a:pPr marL="788988" marR="0" lvl="0" indent="-342900" algn="just" defTabSz="457200" rtl="0" eaLnBrk="1" fontAlgn="auto" latinLnBrk="0" hangingPunct="1">
              <a:lnSpc>
                <a:spcPct val="110000"/>
              </a:lnSpc>
              <a:spcBef>
                <a:spcPts val="600"/>
              </a:spcBef>
              <a:spcAft>
                <a:spcPts val="0"/>
              </a:spcAft>
              <a:buClr>
                <a:srgbClr val="903163"/>
              </a:buClr>
              <a:buSzPct val="90000"/>
              <a:buFont typeface="Wingdings" panose="05000000000000000000" pitchFamily="2" charset="2"/>
              <a:buChar char="§"/>
              <a:tabLst/>
              <a:defRPr/>
            </a:pPr>
            <a:r>
              <a:rPr kumimoji="0" lang="fr-CH" sz="1100" b="1" i="0" u="none" strike="noStrike" kern="1200" cap="none" spc="0" normalizeH="0" baseline="0" noProof="0" dirty="0">
                <a:ln>
                  <a:noFill/>
                </a:ln>
                <a:solidFill>
                  <a:srgbClr val="903163"/>
                </a:solidFill>
                <a:effectLst/>
                <a:uLnTx/>
                <a:uFillTx/>
                <a:latin typeface="Calibri" panose="020F0502020204030204" pitchFamily="34" charset="0"/>
                <a:ea typeface="+mn-ea"/>
                <a:cs typeface="Calibri" panose="020F0502020204030204" pitchFamily="34" charset="0"/>
              </a:rPr>
              <a:t>Le travail debout est limité à</a:t>
            </a:r>
            <a:r>
              <a:rPr kumimoji="0" lang="fr-CH"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maximum 4 heures/jour dès le 6</a:t>
            </a:r>
            <a:r>
              <a:rPr kumimoji="0" lang="fr-CH" sz="1100" b="0" i="0" u="none" strike="noStrike" kern="1200" cap="none" spc="0" normalizeH="0" baseline="30000" noProof="0" dirty="0">
                <a:ln>
                  <a:noFill/>
                </a:ln>
                <a:solidFill>
                  <a:prstClr val="black"/>
                </a:solidFill>
                <a:effectLst/>
                <a:uLnTx/>
                <a:uFillTx/>
                <a:latin typeface="Calibri" panose="020F0502020204030204" pitchFamily="34" charset="0"/>
                <a:ea typeface="+mn-ea"/>
                <a:cs typeface="Calibri" panose="020F0502020204030204" pitchFamily="34" charset="0"/>
              </a:rPr>
              <a:t>e</a:t>
            </a:r>
            <a:r>
              <a:rPr kumimoji="0" lang="fr-CH" sz="11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 mois </a:t>
            </a:r>
          </a:p>
          <a:p>
            <a:pPr>
              <a:spcBef>
                <a:spcPts val="604"/>
              </a:spcBef>
            </a:pPr>
            <a:endParaRPr lang="fr-CH" sz="1100" dirty="0">
              <a:cs typeface="Arial" panose="020B0604020202020204" pitchFamily="34" charset="0"/>
            </a:endParaRPr>
          </a:p>
          <a:p>
            <a:pPr marL="0" indent="0" algn="just">
              <a:lnSpc>
                <a:spcPct val="110000"/>
              </a:lnSpc>
              <a:spcBef>
                <a:spcPts val="600"/>
              </a:spcBef>
              <a:buNone/>
            </a:pPr>
            <a:r>
              <a:rPr lang="fr-FR" sz="1100" b="1" dirty="0">
                <a:solidFill>
                  <a:schemeClr val="tx1"/>
                </a:solidFill>
                <a:latin typeface="Calibri" panose="020F0502020204030204" pitchFamily="34" charset="0"/>
                <a:cs typeface="Calibri" panose="020F0502020204030204" pitchFamily="34" charset="0"/>
              </a:rPr>
              <a:t>Enfin, il faut mentionner un outil très important pour la protection de la santé: c’est l’Ordonnance sur la protection de la maternité (on parle souvent en français de l’OProMa) </a:t>
            </a:r>
          </a:p>
          <a:p>
            <a:pPr marL="788988" indent="-342900" algn="just">
              <a:lnSpc>
                <a:spcPct val="110000"/>
              </a:lnSpc>
              <a:spcBef>
                <a:spcPts val="600"/>
              </a:spcBef>
              <a:buFont typeface="Wingdings" panose="05000000000000000000" pitchFamily="2" charset="2"/>
              <a:buChar char="§"/>
            </a:pPr>
            <a:r>
              <a:rPr lang="fr-FR" sz="1100" dirty="0">
                <a:solidFill>
                  <a:schemeClr val="tx1"/>
                </a:solidFill>
                <a:latin typeface="Calibri" panose="020F0502020204030204" pitchFamily="34" charset="0"/>
                <a:cs typeface="Calibri" panose="020F0502020204030204" pitchFamily="34" charset="0"/>
              </a:rPr>
              <a:t>L’OProMa définit une </a:t>
            </a:r>
            <a:r>
              <a:rPr lang="fr-FR" sz="1100" b="1" dirty="0">
                <a:solidFill>
                  <a:srgbClr val="903163"/>
                </a:solidFill>
                <a:latin typeface="Calibri" panose="020F0502020204030204" pitchFamily="34" charset="0"/>
                <a:cs typeface="Calibri" panose="020F0502020204030204" pitchFamily="34" charset="0"/>
              </a:rPr>
              <a:t>liste d’activités reconnues comme dangereuses ou pénibles </a:t>
            </a:r>
            <a:r>
              <a:rPr lang="fr-FR" sz="1100" dirty="0">
                <a:solidFill>
                  <a:schemeClr val="tx1"/>
                </a:solidFill>
                <a:latin typeface="Calibri" panose="020F0502020204030204" pitchFamily="34" charset="0"/>
                <a:cs typeface="Calibri" panose="020F0502020204030204" pitchFamily="34" charset="0"/>
              </a:rPr>
              <a:t>(p.ex. déplacement de charges lourdes; travaux exposant à la chaleur, au froid ou à l’humidité; mouvements et postures pénibles; micro-organismes; bruit; etc.). Pour la plupart de ces activités, l’employeur doit respecter des limites ou mettre en place des mesures de protection. D’autres activités sont simplement interdites.</a:t>
            </a:r>
          </a:p>
          <a:p>
            <a:pPr marL="788988" indent="-342900" algn="just">
              <a:lnSpc>
                <a:spcPct val="110000"/>
              </a:lnSpc>
              <a:spcBef>
                <a:spcPts val="600"/>
              </a:spcBef>
              <a:buFont typeface="Wingdings" panose="05000000000000000000" pitchFamily="2" charset="2"/>
              <a:buChar char="§"/>
            </a:pPr>
            <a:r>
              <a:rPr lang="fr-FR" sz="1100" dirty="0">
                <a:solidFill>
                  <a:schemeClr val="tx1"/>
                </a:solidFill>
                <a:latin typeface="Calibri" panose="020F0502020204030204" pitchFamily="34" charset="0"/>
                <a:cs typeface="Calibri" panose="020F0502020204030204" pitchFamily="34" charset="0"/>
              </a:rPr>
              <a:t>L’OProMa définit aussi le rôle des acteurs.</a:t>
            </a:r>
          </a:p>
        </p:txBody>
      </p:sp>
      <p:sp>
        <p:nvSpPr>
          <p:cNvPr id="4" name="Espace réservé du numéro de diapositive 3"/>
          <p:cNvSpPr>
            <a:spLocks noGrp="1"/>
          </p:cNvSpPr>
          <p:nvPr>
            <p:ph type="sldNum" sz="quarter" idx="10"/>
          </p:nvPr>
        </p:nvSpPr>
        <p:spPr/>
        <p:txBody>
          <a:bodyPr/>
          <a:lstStyle/>
          <a:p>
            <a:fld id="{9C1D6D56-C521-4B4F-9B9C-5E5CFBDCAA0A}" type="slidenum">
              <a:rPr lang="fr-CH" smtClean="0"/>
              <a:t>10</a:t>
            </a:fld>
            <a:endParaRPr lang="fr-CH"/>
          </a:p>
        </p:txBody>
      </p:sp>
    </p:spTree>
    <p:extLst>
      <p:ext uri="{BB962C8B-B14F-4D97-AF65-F5344CB8AC3E}">
        <p14:creationId xmlns:p14="http://schemas.microsoft.com/office/powerpoint/2010/main" val="2078524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Modifier le style des sous-titres du masque</a:t>
            </a:r>
            <a:endParaRPr lang="en-US" dirty="0"/>
          </a:p>
        </p:txBody>
      </p:sp>
      <p:sp>
        <p:nvSpPr>
          <p:cNvPr id="4" name="Date Placeholder 3"/>
          <p:cNvSpPr>
            <a:spLocks noGrp="1"/>
          </p:cNvSpPr>
          <p:nvPr>
            <p:ph type="dt" sz="half" idx="10"/>
          </p:nvPr>
        </p:nvSpPr>
        <p:spPr>
          <a:xfrm>
            <a:off x="7605951" y="5956137"/>
            <a:ext cx="2844800" cy="365125"/>
          </a:xfrm>
          <a:prstGeom prst="rect">
            <a:avLst/>
          </a:prstGeom>
        </p:spPr>
        <p:txBody>
          <a:bodyPr/>
          <a:lstStyle>
            <a:lvl1pPr>
              <a:defRPr>
                <a:solidFill>
                  <a:schemeClr val="accent1">
                    <a:lumMod val="75000"/>
                    <a:lumOff val="25000"/>
                  </a:schemeClr>
                </a:solidFill>
              </a:defRPr>
            </a:lvl1pPr>
          </a:lstStyle>
          <a:p>
            <a:fld id="{9BDFC0E5-778B-4E22-A82C-BDF26125B99A}" type="datetimeFigureOut">
              <a:rPr lang="fr-CH" smtClean="0"/>
              <a:t>09.06.2023</a:t>
            </a:fld>
            <a:endParaRPr lang="fr-CH"/>
          </a:p>
        </p:txBody>
      </p:sp>
      <p:sp>
        <p:nvSpPr>
          <p:cNvPr id="5" name="Footer Placeholder 4"/>
          <p:cNvSpPr>
            <a:spLocks noGrp="1"/>
          </p:cNvSpPr>
          <p:nvPr>
            <p:ph type="ftr" sz="quarter" idx="11"/>
          </p:nvPr>
        </p:nvSpPr>
        <p:spPr>
          <a:xfrm>
            <a:off x="581192" y="5951811"/>
            <a:ext cx="6917210" cy="365125"/>
          </a:xfrm>
          <a:prstGeom prst="rect">
            <a:avLst/>
          </a:prstGeom>
        </p:spPr>
        <p:txBody>
          <a:bodyPr/>
          <a:lstStyle>
            <a:lvl1pPr>
              <a:defRPr>
                <a:solidFill>
                  <a:schemeClr val="accent1">
                    <a:lumMod val="75000"/>
                    <a:lumOff val="25000"/>
                  </a:schemeClr>
                </a:solidFill>
              </a:defRPr>
            </a:lvl1pPr>
          </a:lstStyle>
          <a:p>
            <a:endParaRPr lang="fr-CH"/>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093619E3-EF69-47E3-8EAA-E6F30D22E8C1}" type="slidenum">
              <a:rPr lang="fr-CH" smtClean="0"/>
              <a:t>‹N°›</a:t>
            </a:fld>
            <a:endParaRPr lang="fr-CH"/>
          </a:p>
        </p:txBody>
      </p:sp>
    </p:spTree>
    <p:extLst>
      <p:ext uri="{BB962C8B-B14F-4D97-AF65-F5344CB8AC3E}">
        <p14:creationId xmlns:p14="http://schemas.microsoft.com/office/powerpoint/2010/main" val="379671669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74483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525282"/>
          </a:xfrm>
        </p:spPr>
        <p:txBody>
          <a:bodyPr anchor="ctr">
            <a:noAutofit/>
          </a:bodyPr>
          <a:lstStyle>
            <a:lvl1pPr>
              <a:defRPr sz="3000">
                <a:latin typeface="Calibri Light" panose="020F0302020204030204" pitchFamily="34" charset="0"/>
                <a:cs typeface="Calibri Light" panose="020F0302020204030204" pitchFamily="34" charset="0"/>
              </a:defRPr>
            </a:lvl1pPr>
          </a:lstStyle>
          <a:p>
            <a:r>
              <a:rPr lang="fr-FR"/>
              <a:t>Modifiez le style du titre</a:t>
            </a:r>
            <a:endParaRPr lang="en-US" dirty="0"/>
          </a:p>
        </p:txBody>
      </p:sp>
      <p:sp>
        <p:nvSpPr>
          <p:cNvPr id="3" name="Content Placeholder 2"/>
          <p:cNvSpPr>
            <a:spLocks noGrp="1"/>
          </p:cNvSpPr>
          <p:nvPr>
            <p:ph idx="1"/>
          </p:nvPr>
        </p:nvSpPr>
        <p:spPr>
          <a:xfrm>
            <a:off x="581192" y="1639330"/>
            <a:ext cx="11029615" cy="4219469"/>
          </a:xfrm>
        </p:spPr>
        <p:txBody>
          <a:bodyPr/>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12"/>
          </p:nvPr>
        </p:nvSpPr>
        <p:spPr>
          <a:xfrm>
            <a:off x="10558299" y="6316936"/>
            <a:ext cx="1052508" cy="365125"/>
          </a:xfrm>
        </p:spPr>
        <p:txBody>
          <a:bodyPr/>
          <a:lstStyle>
            <a:lvl1pPr>
              <a:defRPr sz="1600">
                <a:latin typeface="Calibri" panose="020F0502020204030204" pitchFamily="34" charset="0"/>
                <a:cs typeface="Calibri" panose="020F0502020204030204" pitchFamily="34" charset="0"/>
              </a:defRPr>
            </a:lvl1pPr>
          </a:lstStyle>
          <a:p>
            <a:fld id="{093619E3-EF69-47E3-8EAA-E6F30D22E8C1}" type="slidenum">
              <a:rPr lang="fr-CH" smtClean="0"/>
              <a:pPr/>
              <a:t>‹N°›</a:t>
            </a:fld>
            <a:endParaRPr lang="fr-CH"/>
          </a:p>
        </p:txBody>
      </p:sp>
    </p:spTree>
    <p:extLst>
      <p:ext uri="{BB962C8B-B14F-4D97-AF65-F5344CB8AC3E}">
        <p14:creationId xmlns:p14="http://schemas.microsoft.com/office/powerpoint/2010/main" val="409260904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81191" y="875152"/>
            <a:ext cx="10993549" cy="1475013"/>
          </a:xfrm>
          <a:effectLst/>
        </p:spPr>
        <p:txBody>
          <a:bodyPr anchor="ctr">
            <a:normAutofit/>
          </a:bodyPr>
          <a:lstStyle>
            <a:lvl1pPr>
              <a:defRPr sz="3600">
                <a:solidFill>
                  <a:schemeClr val="accent1"/>
                </a:solidFill>
              </a:defRPr>
            </a:lvl1pPr>
          </a:lstStyle>
          <a:p>
            <a:r>
              <a:rPr lang="fr-FR" dirty="0"/>
              <a:t>Modifiez le style du titre</a:t>
            </a:r>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marL="0" indent="0">
              <a:buFont typeface="+mj-lt"/>
              <a:buNone/>
              <a:defRPr>
                <a:solidFill>
                  <a:schemeClr val="accent3">
                    <a:lumMod val="20000"/>
                    <a:lumOff val="80000"/>
                  </a:schemeClr>
                </a:solidFill>
              </a:defRPr>
            </a:lvl1pPr>
          </a:lstStyle>
          <a:p>
            <a:fld id="{CD92D12B-D685-4287-9D19-58FC5FF15ED2}" type="slidenum">
              <a:rPr lang="en-US" smtClean="0"/>
              <a:pPr/>
              <a:t>‹N°›</a:t>
            </a:fld>
            <a:endParaRPr lang="en-US" dirty="0"/>
          </a:p>
        </p:txBody>
      </p:sp>
    </p:spTree>
    <p:extLst>
      <p:ext uri="{BB962C8B-B14F-4D97-AF65-F5344CB8AC3E}">
        <p14:creationId xmlns:p14="http://schemas.microsoft.com/office/powerpoint/2010/main" val="3213220839"/>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4">
                <a:lumMod val="5000"/>
                <a:lumOff val="95000"/>
              </a:schemeClr>
            </a:gs>
            <a:gs pos="83000">
              <a:srgbClr val="DADADA"/>
            </a:gs>
            <a:gs pos="100000">
              <a:srgbClr val="D5D5D5"/>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fr-FR"/>
              <a:t>Modifiez le style du titre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t">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093619E3-EF69-47E3-8EAA-E6F30D22E8C1}" type="slidenum">
              <a:rPr lang="fr-CH" smtClean="0"/>
              <a:t>‹N°›</a:t>
            </a:fld>
            <a:endParaRPr lang="fr-CH"/>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3825636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38" r:id="rId3"/>
  </p:sldLayoutIdLst>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xStyles>
    <p:titleStyle>
      <a:lvl1pPr algn="l" defTabSz="457200" rtl="0" eaLnBrk="1" latinLnBrk="0" hangingPunct="1">
        <a:spcBef>
          <a:spcPct val="0"/>
        </a:spcBef>
        <a:buNone/>
        <a:defRPr sz="2800" b="0" kern="1200" cap="all">
          <a:solidFill>
            <a:schemeClr val="bg1"/>
          </a:solidFill>
          <a:latin typeface="Calibri Light" panose="020F0302020204030204" pitchFamily="34" charset="0"/>
          <a:ea typeface="+mj-ea"/>
          <a:cs typeface="Calibri Light" panose="020F03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Calibri" panose="020F0502020204030204" pitchFamily="34" charset="0"/>
          <a:ea typeface="+mn-ea"/>
          <a:cs typeface="Calibri" panose="020F0502020204030204" pitchFamily="34" charset="0"/>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Calibri" panose="020F0502020204030204" pitchFamily="34" charset="0"/>
          <a:ea typeface="+mn-ea"/>
          <a:cs typeface="Calibri" panose="020F0502020204030204" pitchFamily="34" charset="0"/>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Calibri" panose="020F0502020204030204" pitchFamily="34" charset="0"/>
          <a:ea typeface="+mn-ea"/>
          <a:cs typeface="Calibri" panose="020F0502020204030204" pitchFamily="34" charset="0"/>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Calibri" panose="020F0502020204030204" pitchFamily="34" charset="0"/>
          <a:ea typeface="+mn-ea"/>
          <a:cs typeface="Calibri" panose="020F0502020204030204" pitchFamily="34" charset="0"/>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Calibri" panose="020F0502020204030204" pitchFamily="34" charset="0"/>
          <a:ea typeface="+mn-ea"/>
          <a:cs typeface="Calibri" panose="020F0502020204030204" pitchFamily="34" charset="0"/>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21.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23.png"/><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4.png"/><Relationship Id="rId4"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image" Target="../media/image25.png"/><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7.svg"/><Relationship Id="rId11" Type="http://schemas.microsoft.com/office/2007/relationships/hdphoto" Target="../media/hdphoto1.wdp"/><Relationship Id="rId5" Type="http://schemas.openxmlformats.org/officeDocument/2006/relationships/image" Target="../media/image26.png"/><Relationship Id="rId10" Type="http://schemas.openxmlformats.org/officeDocument/2006/relationships/image" Target="../media/image22.png"/><Relationship Id="rId4" Type="http://schemas.microsoft.com/office/2007/relationships/hdphoto" Target="../media/hdphoto3.wdp"/><Relationship Id="rId9" Type="http://schemas.openxmlformats.org/officeDocument/2006/relationships/image" Target="../media/image28.png"/></Relationships>
</file>

<file path=ppt/slides/_rels/slide1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9.png"/><Relationship Id="rId7" Type="http://schemas.microsoft.com/office/2007/relationships/hdphoto" Target="../media/hdphoto5.wdp"/><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microsoft.com/office/2007/relationships/hdphoto" Target="../media/hdphoto4.wdp"/><Relationship Id="rId9"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0.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30.png"/><Relationship Id="rId5" Type="http://schemas.openxmlformats.org/officeDocument/2006/relationships/notesSlide" Target="../notesSlides/notesSlide17.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image" Target="../media/image30.png"/><Relationship Id="rId5" Type="http://schemas.openxmlformats.org/officeDocument/2006/relationships/notesSlide" Target="../notesSlides/notesSlide18.xml"/><Relationship Id="rId4"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s://www.mamaworkrights.ch/" TargetMode="External"/><Relationship Id="rId3" Type="http://schemas.openxmlformats.org/officeDocument/2006/relationships/tags" Target="../tags/tag21.xml"/><Relationship Id="rId7" Type="http://schemas.openxmlformats.org/officeDocument/2006/relationships/hyperlink" Target="https://www.seco.admin.ch/seco/fr/home/Publikationen_Dienstleistungen/Publikationen_und_Formulare/Arbeit/Arbeitsbedingungen/Merkblatter_und_Checklisten/mutterschutz-und-schutzmassnahmen.html" TargetMode="External"/><Relationship Id="rId12" Type="http://schemas.openxmlformats.org/officeDocument/2006/relationships/image" Target="../media/image36.png"/><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hyperlink" Target="https://www.seco.admin.ch/seco/fr/home/Publikationen_Dienstleistungen/Publikationen_und_Formulare/Arbeit/Arbeitsbedingungen/Broschuren/broschuere_mutterschutz.html" TargetMode="External"/><Relationship Id="rId11" Type="http://schemas.openxmlformats.org/officeDocument/2006/relationships/image" Target="../media/image35.png"/><Relationship Id="rId5" Type="http://schemas.openxmlformats.org/officeDocument/2006/relationships/notesSlide" Target="../notesSlides/notesSlide20.xml"/><Relationship Id="rId10" Type="http://schemas.openxmlformats.org/officeDocument/2006/relationships/image" Target="../media/image34.png"/><Relationship Id="rId4" Type="http://schemas.openxmlformats.org/officeDocument/2006/relationships/slideLayout" Target="../slideLayouts/slideLayout2.xml"/><Relationship Id="rId9" Type="http://schemas.openxmlformats.org/officeDocument/2006/relationships/hyperlink" Target="https://www.mamagenda.ch/" TargetMode="External"/></Relationships>
</file>

<file path=ppt/slides/_rels/slide24.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21.xml"/><Relationship Id="rId4"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planetesante.ch/" TargetMode="Externa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image" Target="../media/image18.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image" Target="../media/image17.png"/><Relationship Id="rId5" Type="http://schemas.openxmlformats.org/officeDocument/2006/relationships/tags" Target="../tags/tag5.xml"/><Relationship Id="rId10" Type="http://schemas.openxmlformats.org/officeDocument/2006/relationships/image" Target="../media/image16.png"/><Relationship Id="rId4" Type="http://schemas.openxmlformats.org/officeDocument/2006/relationships/tags" Target="../tags/tag4.xml"/><Relationship Id="rId9"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 31"/>
          <p:cNvPicPr>
            <a:picLocks noChangeAspect="1"/>
          </p:cNvPicPr>
          <p:nvPr/>
        </p:nvPicPr>
        <p:blipFill>
          <a:blip r:embed="rId3"/>
          <a:stretch>
            <a:fillRect/>
          </a:stretch>
        </p:blipFill>
        <p:spPr>
          <a:xfrm>
            <a:off x="7894155" y="5282460"/>
            <a:ext cx="1596597" cy="1426591"/>
          </a:xfrm>
          <a:prstGeom prst="rect">
            <a:avLst/>
          </a:prstGeom>
        </p:spPr>
      </p:pic>
      <p:pic>
        <p:nvPicPr>
          <p:cNvPr id="2" name="Image 1"/>
          <p:cNvPicPr>
            <a:picLocks noChangeAspect="1"/>
          </p:cNvPicPr>
          <p:nvPr/>
        </p:nvPicPr>
        <p:blipFill>
          <a:blip r:embed="rId4"/>
          <a:stretch>
            <a:fillRect/>
          </a:stretch>
        </p:blipFill>
        <p:spPr>
          <a:xfrm>
            <a:off x="9849965" y="5757159"/>
            <a:ext cx="2080392" cy="951892"/>
          </a:xfrm>
          <a:prstGeom prst="rect">
            <a:avLst/>
          </a:prstGeom>
        </p:spPr>
      </p:pic>
      <p:sp>
        <p:nvSpPr>
          <p:cNvPr id="35" name="ZoneTexte 34"/>
          <p:cNvSpPr txBox="1"/>
          <p:nvPr/>
        </p:nvSpPr>
        <p:spPr>
          <a:xfrm>
            <a:off x="424116" y="1066666"/>
            <a:ext cx="11531065" cy="707886"/>
          </a:xfrm>
          <a:prstGeom prst="rect">
            <a:avLst/>
          </a:prstGeom>
          <a:noFill/>
        </p:spPr>
        <p:txBody>
          <a:bodyPr wrap="square" rtlCol="0">
            <a:spAutoFit/>
          </a:bodyPr>
          <a:lstStyle/>
          <a:p>
            <a:pPr algn="ctr">
              <a:spcBef>
                <a:spcPts val="0"/>
              </a:spcBef>
            </a:pPr>
            <a:r>
              <a:rPr lang="fr-CH" sz="4000" b="1" spc="350" dirty="0">
                <a:latin typeface="Calibri Light" panose="020F0302020204030204" pitchFamily="34" charset="0"/>
                <a:cs typeface="Calibri Light" panose="020F0302020204030204" pitchFamily="34" charset="0"/>
              </a:rPr>
              <a:t>PROTECTION DE LA MATERNITE</a:t>
            </a:r>
          </a:p>
        </p:txBody>
      </p:sp>
      <p:sp>
        <p:nvSpPr>
          <p:cNvPr id="61" name="Rectangle 60"/>
          <p:cNvSpPr/>
          <p:nvPr/>
        </p:nvSpPr>
        <p:spPr>
          <a:xfrm>
            <a:off x="3614446" y="2655665"/>
            <a:ext cx="4963107" cy="489365"/>
          </a:xfrm>
          <a:prstGeom prst="rect">
            <a:avLst/>
          </a:prstGeom>
          <a:noFill/>
        </p:spPr>
        <p:txBody>
          <a:bodyPr wrap="square">
            <a:spAutoFit/>
          </a:bodyPr>
          <a:lstStyle/>
          <a:p>
            <a:pPr algn="ctr">
              <a:lnSpc>
                <a:spcPct val="114000"/>
              </a:lnSpc>
              <a:spcBef>
                <a:spcPts val="300"/>
              </a:spcBef>
            </a:pPr>
            <a:r>
              <a:rPr lang="fr-CH" sz="2400" spc="200" dirty="0">
                <a:latin typeface="Calibri Light" panose="020F0302020204030204" pitchFamily="34" charset="0"/>
                <a:ea typeface="MS Mincho"/>
                <a:cs typeface="Calibri Light" panose="020F0302020204030204" pitchFamily="34" charset="0"/>
              </a:rPr>
              <a:t>Isabelle </a:t>
            </a:r>
            <a:r>
              <a:rPr lang="fr-CH" sz="2400" spc="200" dirty="0">
                <a:solidFill>
                  <a:schemeClr val="accent1">
                    <a:lumMod val="75000"/>
                    <a:lumOff val="25000"/>
                  </a:schemeClr>
                </a:solidFill>
                <a:latin typeface="Calibri Light" panose="020F0302020204030204" pitchFamily="34" charset="0"/>
                <a:ea typeface="MS Mincho"/>
                <a:cs typeface="Calibri Light" panose="020F0302020204030204" pitchFamily="34" charset="0"/>
              </a:rPr>
              <a:t>PROBST</a:t>
            </a:r>
            <a:r>
              <a:rPr lang="fr-CH" sz="2400" spc="200" dirty="0">
                <a:solidFill>
                  <a:schemeClr val="tx2">
                    <a:lumMod val="50000"/>
                  </a:schemeClr>
                </a:solidFill>
                <a:latin typeface="Calibri Light" panose="020F0302020204030204" pitchFamily="34" charset="0"/>
                <a:ea typeface="MS Mincho"/>
                <a:cs typeface="Calibri Light" panose="020F0302020204030204" pitchFamily="34" charset="0"/>
              </a:rPr>
              <a:t>, HESAV, HES-SO</a:t>
            </a:r>
          </a:p>
        </p:txBody>
      </p:sp>
      <p:grpSp>
        <p:nvGrpSpPr>
          <p:cNvPr id="18" name="Groupe 17"/>
          <p:cNvGrpSpPr>
            <a:grpSpLocks noChangeAspect="1"/>
          </p:cNvGrpSpPr>
          <p:nvPr/>
        </p:nvGrpSpPr>
        <p:grpSpPr>
          <a:xfrm>
            <a:off x="31264" y="3447638"/>
            <a:ext cx="5610230" cy="3363967"/>
            <a:chOff x="0" y="2962656"/>
            <a:chExt cx="6533276" cy="3917437"/>
          </a:xfrm>
        </p:grpSpPr>
        <p:pic>
          <p:nvPicPr>
            <p:cNvPr id="19" name="Image 18"/>
            <p:cNvPicPr>
              <a:picLocks/>
            </p:cNvPicPr>
            <p:nvPr/>
          </p:nvPicPr>
          <p:blipFill rotWithShape="1">
            <a:blip r:embed="rId5"/>
            <a:srcRect t="9169"/>
            <a:stretch/>
          </p:blipFill>
          <p:spPr>
            <a:xfrm flipH="1">
              <a:off x="0" y="2977757"/>
              <a:ext cx="6516000" cy="3899137"/>
            </a:xfrm>
            <a:prstGeom prst="rect">
              <a:avLst/>
            </a:prstGeom>
          </p:spPr>
        </p:pic>
        <p:grpSp>
          <p:nvGrpSpPr>
            <p:cNvPr id="20" name="Groupe 19"/>
            <p:cNvGrpSpPr>
              <a:grpSpLocks noChangeAspect="1"/>
            </p:cNvGrpSpPr>
            <p:nvPr/>
          </p:nvGrpSpPr>
          <p:grpSpPr>
            <a:xfrm>
              <a:off x="0" y="2962656"/>
              <a:ext cx="6533276" cy="3917437"/>
              <a:chOff x="3621024" y="2148840"/>
              <a:chExt cx="4267914" cy="2559096"/>
            </a:xfrm>
            <a:solidFill>
              <a:srgbClr val="E2E2E2">
                <a:alpha val="70000"/>
              </a:srgbClr>
            </a:solidFill>
          </p:grpSpPr>
          <p:sp>
            <p:nvSpPr>
              <p:cNvPr id="21" name="Forme libre 20"/>
              <p:cNvSpPr/>
              <p:nvPr/>
            </p:nvSpPr>
            <p:spPr>
              <a:xfrm>
                <a:off x="3621024" y="2148841"/>
                <a:ext cx="394330" cy="279933"/>
              </a:xfrm>
              <a:custGeom>
                <a:avLst/>
                <a:gdLst>
                  <a:gd name="connsiteX0" fmla="*/ 19642 w 394330"/>
                  <a:gd name="connsiteY0" fmla="*/ 0 h 279933"/>
                  <a:gd name="connsiteX1" fmla="*/ 394330 w 394330"/>
                  <a:gd name="connsiteY1" fmla="*/ 0 h 279933"/>
                  <a:gd name="connsiteX2" fmla="*/ 332494 w 394330"/>
                  <a:gd name="connsiteY2" fmla="*/ 29788 h 279933"/>
                  <a:gd name="connsiteX3" fmla="*/ 4798 w 394330"/>
                  <a:gd name="connsiteY3" fmla="*/ 274654 h 279933"/>
                  <a:gd name="connsiteX4" fmla="*/ 0 w 394330"/>
                  <a:gd name="connsiteY4" fmla="*/ 279933 h 279933"/>
                  <a:gd name="connsiteX5" fmla="*/ 0 w 394330"/>
                  <a:gd name="connsiteY5" fmla="*/ 9462 h 279933"/>
                  <a:gd name="connsiteX6" fmla="*/ 19642 w 394330"/>
                  <a:gd name="connsiteY6" fmla="*/ 0 h 279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330" h="279933">
                    <a:moveTo>
                      <a:pt x="19642" y="0"/>
                    </a:moveTo>
                    <a:lnTo>
                      <a:pt x="394330" y="0"/>
                    </a:lnTo>
                    <a:lnTo>
                      <a:pt x="332494" y="29788"/>
                    </a:lnTo>
                    <a:cubicBezTo>
                      <a:pt x="211602" y="95461"/>
                      <a:pt x="101298" y="178155"/>
                      <a:pt x="4798" y="274654"/>
                    </a:cubicBezTo>
                    <a:lnTo>
                      <a:pt x="0" y="279933"/>
                    </a:lnTo>
                    <a:lnTo>
                      <a:pt x="0" y="9462"/>
                    </a:lnTo>
                    <a:lnTo>
                      <a:pt x="19642"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Forme libre 21"/>
              <p:cNvSpPr/>
              <p:nvPr/>
            </p:nvSpPr>
            <p:spPr>
              <a:xfrm>
                <a:off x="3621024" y="4437147"/>
                <a:ext cx="375348" cy="270789"/>
              </a:xfrm>
              <a:custGeom>
                <a:avLst/>
                <a:gdLst>
                  <a:gd name="connsiteX0" fmla="*/ 0 w 375348"/>
                  <a:gd name="connsiteY0" fmla="*/ 0 h 270789"/>
                  <a:gd name="connsiteX1" fmla="*/ 4798 w 375348"/>
                  <a:gd name="connsiteY1" fmla="*/ 5279 h 270789"/>
                  <a:gd name="connsiteX2" fmla="*/ 332494 w 375348"/>
                  <a:gd name="connsiteY2" fmla="*/ 250145 h 270789"/>
                  <a:gd name="connsiteX3" fmla="*/ 375348 w 375348"/>
                  <a:gd name="connsiteY3" fmla="*/ 270789 h 270789"/>
                  <a:gd name="connsiteX4" fmla="*/ 660 w 375348"/>
                  <a:gd name="connsiteY4" fmla="*/ 270789 h 270789"/>
                  <a:gd name="connsiteX5" fmla="*/ 0 w 375348"/>
                  <a:gd name="connsiteY5" fmla="*/ 270471 h 270789"/>
                  <a:gd name="connsiteX6" fmla="*/ 0 w 375348"/>
                  <a:gd name="connsiteY6" fmla="*/ 0 h 270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5348" h="270789">
                    <a:moveTo>
                      <a:pt x="0" y="0"/>
                    </a:moveTo>
                    <a:lnTo>
                      <a:pt x="4798" y="5279"/>
                    </a:lnTo>
                    <a:cubicBezTo>
                      <a:pt x="101298" y="101778"/>
                      <a:pt x="211602" y="184473"/>
                      <a:pt x="332494" y="250145"/>
                    </a:cubicBezTo>
                    <a:lnTo>
                      <a:pt x="375348" y="270789"/>
                    </a:lnTo>
                    <a:lnTo>
                      <a:pt x="660" y="270789"/>
                    </a:lnTo>
                    <a:lnTo>
                      <a:pt x="0" y="270471"/>
                    </a:lnTo>
                    <a:lnTo>
                      <a:pt x="0" y="0"/>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3" name="Forme libre 22"/>
              <p:cNvSpPr/>
              <p:nvPr/>
            </p:nvSpPr>
            <p:spPr>
              <a:xfrm>
                <a:off x="3621024" y="2148840"/>
                <a:ext cx="19642" cy="9462"/>
              </a:xfrm>
              <a:custGeom>
                <a:avLst/>
                <a:gdLst>
                  <a:gd name="connsiteX0" fmla="*/ 0 w 19642"/>
                  <a:gd name="connsiteY0" fmla="*/ 0 h 9462"/>
                  <a:gd name="connsiteX1" fmla="*/ 19642 w 19642"/>
                  <a:gd name="connsiteY1" fmla="*/ 0 h 9462"/>
                  <a:gd name="connsiteX2" fmla="*/ 0 w 19642"/>
                  <a:gd name="connsiteY2" fmla="*/ 9462 h 9462"/>
                  <a:gd name="connsiteX3" fmla="*/ 0 w 19642"/>
                  <a:gd name="connsiteY3" fmla="*/ 0 h 9462"/>
                </a:gdLst>
                <a:ahLst/>
                <a:cxnLst>
                  <a:cxn ang="0">
                    <a:pos x="connsiteX0" y="connsiteY0"/>
                  </a:cxn>
                  <a:cxn ang="0">
                    <a:pos x="connsiteX1" y="connsiteY1"/>
                  </a:cxn>
                  <a:cxn ang="0">
                    <a:pos x="connsiteX2" y="connsiteY2"/>
                  </a:cxn>
                  <a:cxn ang="0">
                    <a:pos x="connsiteX3" y="connsiteY3"/>
                  </a:cxn>
                </a:cxnLst>
                <a:rect l="l" t="t" r="r" b="b"/>
                <a:pathLst>
                  <a:path w="19642" h="9462">
                    <a:moveTo>
                      <a:pt x="0" y="0"/>
                    </a:moveTo>
                    <a:lnTo>
                      <a:pt x="19642" y="0"/>
                    </a:lnTo>
                    <a:lnTo>
                      <a:pt x="0" y="946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5" name="Forme libre 24"/>
              <p:cNvSpPr/>
              <p:nvPr/>
            </p:nvSpPr>
            <p:spPr>
              <a:xfrm>
                <a:off x="3621024" y="2148841"/>
                <a:ext cx="723298" cy="805941"/>
              </a:xfrm>
              <a:custGeom>
                <a:avLst/>
                <a:gdLst>
                  <a:gd name="connsiteX0" fmla="*/ 394330 w 723298"/>
                  <a:gd name="connsiteY0" fmla="*/ 0 h 805941"/>
                  <a:gd name="connsiteX1" fmla="*/ 723298 w 723298"/>
                  <a:gd name="connsiteY1" fmla="*/ 0 h 805941"/>
                  <a:gd name="connsiteX2" fmla="*/ 661462 w 723298"/>
                  <a:gd name="connsiteY2" fmla="*/ 29788 h 805941"/>
                  <a:gd name="connsiteX3" fmla="*/ 29020 w 723298"/>
                  <a:gd name="connsiteY3" fmla="*/ 726653 h 805941"/>
                  <a:gd name="connsiteX4" fmla="*/ 0 w 723298"/>
                  <a:gd name="connsiteY4" fmla="*/ 805941 h 805941"/>
                  <a:gd name="connsiteX5" fmla="*/ 0 w 723298"/>
                  <a:gd name="connsiteY5" fmla="*/ 279933 h 805941"/>
                  <a:gd name="connsiteX6" fmla="*/ 4798 w 723298"/>
                  <a:gd name="connsiteY6" fmla="*/ 274654 h 805941"/>
                  <a:gd name="connsiteX7" fmla="*/ 332494 w 723298"/>
                  <a:gd name="connsiteY7" fmla="*/ 29788 h 805941"/>
                  <a:gd name="connsiteX8" fmla="*/ 394330 w 723298"/>
                  <a:gd name="connsiteY8" fmla="*/ 0 h 80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3298" h="805941">
                    <a:moveTo>
                      <a:pt x="394330" y="0"/>
                    </a:moveTo>
                    <a:lnTo>
                      <a:pt x="723298" y="0"/>
                    </a:lnTo>
                    <a:lnTo>
                      <a:pt x="661462" y="29788"/>
                    </a:lnTo>
                    <a:cubicBezTo>
                      <a:pt x="379379" y="183024"/>
                      <a:pt x="154945" y="428933"/>
                      <a:pt x="29020" y="726653"/>
                    </a:cubicBezTo>
                    <a:lnTo>
                      <a:pt x="0" y="805941"/>
                    </a:lnTo>
                    <a:lnTo>
                      <a:pt x="0" y="279933"/>
                    </a:lnTo>
                    <a:lnTo>
                      <a:pt x="4798" y="274654"/>
                    </a:lnTo>
                    <a:cubicBezTo>
                      <a:pt x="101298" y="178155"/>
                      <a:pt x="211602" y="95461"/>
                      <a:pt x="332494" y="29788"/>
                    </a:cubicBezTo>
                    <a:lnTo>
                      <a:pt x="3943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7" name="Forme libre 26"/>
              <p:cNvSpPr/>
              <p:nvPr/>
            </p:nvSpPr>
            <p:spPr>
              <a:xfrm>
                <a:off x="4872614" y="2156759"/>
                <a:ext cx="1180714" cy="2551176"/>
              </a:xfrm>
              <a:custGeom>
                <a:avLst/>
                <a:gdLst>
                  <a:gd name="connsiteX0" fmla="*/ 0 w 1180714"/>
                  <a:gd name="connsiteY0" fmla="*/ 0 h 2551176"/>
                  <a:gd name="connsiteX1" fmla="*/ 374688 w 1180714"/>
                  <a:gd name="connsiteY1" fmla="*/ 0 h 2551176"/>
                  <a:gd name="connsiteX2" fmla="*/ 436524 w 1180714"/>
                  <a:gd name="connsiteY2" fmla="*/ 29788 h 2551176"/>
                  <a:gd name="connsiteX3" fmla="*/ 1180714 w 1180714"/>
                  <a:gd name="connsiteY3" fmla="*/ 1280160 h 2551176"/>
                  <a:gd name="connsiteX4" fmla="*/ 436524 w 1180714"/>
                  <a:gd name="connsiteY4" fmla="*/ 2530532 h 2551176"/>
                  <a:gd name="connsiteX5" fmla="*/ 393670 w 1180714"/>
                  <a:gd name="connsiteY5" fmla="*/ 2551176 h 2551176"/>
                  <a:gd name="connsiteX6" fmla="*/ 18982 w 1180714"/>
                  <a:gd name="connsiteY6" fmla="*/ 2551176 h 2551176"/>
                  <a:gd name="connsiteX7" fmla="*/ 61836 w 1180714"/>
                  <a:gd name="connsiteY7" fmla="*/ 2530532 h 2551176"/>
                  <a:gd name="connsiteX8" fmla="*/ 806026 w 1180714"/>
                  <a:gd name="connsiteY8" fmla="*/ 1280160 h 2551176"/>
                  <a:gd name="connsiteX9" fmla="*/ 61836 w 1180714"/>
                  <a:gd name="connsiteY9" fmla="*/ 29788 h 2551176"/>
                  <a:gd name="connsiteX10" fmla="*/ 0 w 1180714"/>
                  <a:gd name="connsiteY10" fmla="*/ 0 h 255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0714" h="2551176">
                    <a:moveTo>
                      <a:pt x="0" y="0"/>
                    </a:moveTo>
                    <a:lnTo>
                      <a:pt x="374688" y="0"/>
                    </a:lnTo>
                    <a:lnTo>
                      <a:pt x="436524" y="29788"/>
                    </a:lnTo>
                    <a:cubicBezTo>
                      <a:pt x="879797" y="270588"/>
                      <a:pt x="1180714" y="740233"/>
                      <a:pt x="1180714" y="1280160"/>
                    </a:cubicBezTo>
                    <a:cubicBezTo>
                      <a:pt x="1180714" y="1820088"/>
                      <a:pt x="879797" y="2289732"/>
                      <a:pt x="436524" y="2530532"/>
                    </a:cubicBezTo>
                    <a:lnTo>
                      <a:pt x="393670" y="2551176"/>
                    </a:lnTo>
                    <a:lnTo>
                      <a:pt x="18982" y="2551176"/>
                    </a:lnTo>
                    <a:lnTo>
                      <a:pt x="61836" y="2530532"/>
                    </a:lnTo>
                    <a:cubicBezTo>
                      <a:pt x="505109" y="2289732"/>
                      <a:pt x="806026" y="1820088"/>
                      <a:pt x="806026" y="1280160"/>
                    </a:cubicBezTo>
                    <a:cubicBezTo>
                      <a:pt x="806026" y="740233"/>
                      <a:pt x="505109" y="270588"/>
                      <a:pt x="61836" y="29788"/>
                    </a:cubicBezTo>
                    <a:lnTo>
                      <a:pt x="0" y="0"/>
                    </a:lnTo>
                    <a:close/>
                  </a:path>
                </a:pathLst>
              </a:custGeom>
              <a:solidFill>
                <a:schemeClr val="accent2">
                  <a:lumMod val="5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Forme libre 28"/>
              <p:cNvSpPr/>
              <p:nvPr/>
            </p:nvSpPr>
            <p:spPr>
              <a:xfrm>
                <a:off x="5583080" y="2156759"/>
                <a:ext cx="2305858" cy="2551176"/>
              </a:xfrm>
              <a:custGeom>
                <a:avLst/>
                <a:gdLst>
                  <a:gd name="connsiteX0" fmla="*/ 0 w 2305858"/>
                  <a:gd name="connsiteY0" fmla="*/ 0 h 2551176"/>
                  <a:gd name="connsiteX1" fmla="*/ 2305858 w 2305858"/>
                  <a:gd name="connsiteY1" fmla="*/ 0 h 2551176"/>
                  <a:gd name="connsiteX2" fmla="*/ 2305858 w 2305858"/>
                  <a:gd name="connsiteY2" fmla="*/ 2551176 h 2551176"/>
                  <a:gd name="connsiteX3" fmla="*/ 18982 w 2305858"/>
                  <a:gd name="connsiteY3" fmla="*/ 2551176 h 2551176"/>
                  <a:gd name="connsiteX4" fmla="*/ 61836 w 2305858"/>
                  <a:gd name="connsiteY4" fmla="*/ 2530532 h 2551176"/>
                  <a:gd name="connsiteX5" fmla="*/ 806026 w 2305858"/>
                  <a:gd name="connsiteY5" fmla="*/ 1280160 h 2551176"/>
                  <a:gd name="connsiteX6" fmla="*/ 61836 w 2305858"/>
                  <a:gd name="connsiteY6" fmla="*/ 29788 h 2551176"/>
                  <a:gd name="connsiteX7" fmla="*/ 0 w 2305858"/>
                  <a:gd name="connsiteY7" fmla="*/ 0 h 2551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05858" h="2551176">
                    <a:moveTo>
                      <a:pt x="0" y="0"/>
                    </a:moveTo>
                    <a:lnTo>
                      <a:pt x="2305858" y="0"/>
                    </a:lnTo>
                    <a:lnTo>
                      <a:pt x="2305858" y="2551176"/>
                    </a:lnTo>
                    <a:lnTo>
                      <a:pt x="18982" y="2551176"/>
                    </a:lnTo>
                    <a:lnTo>
                      <a:pt x="61836" y="2530532"/>
                    </a:lnTo>
                    <a:cubicBezTo>
                      <a:pt x="505109" y="2289732"/>
                      <a:pt x="806026" y="1820088"/>
                      <a:pt x="806026" y="1280160"/>
                    </a:cubicBezTo>
                    <a:cubicBezTo>
                      <a:pt x="806026" y="740233"/>
                      <a:pt x="505109" y="270588"/>
                      <a:pt x="61836" y="29788"/>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Forme libre 29"/>
              <p:cNvSpPr/>
              <p:nvPr/>
            </p:nvSpPr>
            <p:spPr>
              <a:xfrm>
                <a:off x="3621024" y="3911139"/>
                <a:ext cx="704316" cy="796797"/>
              </a:xfrm>
              <a:custGeom>
                <a:avLst/>
                <a:gdLst>
                  <a:gd name="connsiteX0" fmla="*/ 0 w 704316"/>
                  <a:gd name="connsiteY0" fmla="*/ 0 h 796797"/>
                  <a:gd name="connsiteX1" fmla="*/ 29020 w 704316"/>
                  <a:gd name="connsiteY1" fmla="*/ 79288 h 796797"/>
                  <a:gd name="connsiteX2" fmla="*/ 661462 w 704316"/>
                  <a:gd name="connsiteY2" fmla="*/ 776153 h 796797"/>
                  <a:gd name="connsiteX3" fmla="*/ 704316 w 704316"/>
                  <a:gd name="connsiteY3" fmla="*/ 796797 h 796797"/>
                  <a:gd name="connsiteX4" fmla="*/ 375348 w 704316"/>
                  <a:gd name="connsiteY4" fmla="*/ 796797 h 796797"/>
                  <a:gd name="connsiteX5" fmla="*/ 332494 w 704316"/>
                  <a:gd name="connsiteY5" fmla="*/ 776153 h 796797"/>
                  <a:gd name="connsiteX6" fmla="*/ 4798 w 704316"/>
                  <a:gd name="connsiteY6" fmla="*/ 531287 h 796797"/>
                  <a:gd name="connsiteX7" fmla="*/ 0 w 704316"/>
                  <a:gd name="connsiteY7" fmla="*/ 526008 h 796797"/>
                  <a:gd name="connsiteX8" fmla="*/ 0 w 704316"/>
                  <a:gd name="connsiteY8" fmla="*/ 0 h 7967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4316" h="796797">
                    <a:moveTo>
                      <a:pt x="0" y="0"/>
                    </a:moveTo>
                    <a:lnTo>
                      <a:pt x="29020" y="79288"/>
                    </a:lnTo>
                    <a:cubicBezTo>
                      <a:pt x="154945" y="377008"/>
                      <a:pt x="379379" y="622917"/>
                      <a:pt x="661462" y="776153"/>
                    </a:cubicBezTo>
                    <a:lnTo>
                      <a:pt x="704316" y="796797"/>
                    </a:lnTo>
                    <a:lnTo>
                      <a:pt x="375348" y="796797"/>
                    </a:lnTo>
                    <a:lnTo>
                      <a:pt x="332494" y="776153"/>
                    </a:lnTo>
                    <a:cubicBezTo>
                      <a:pt x="211602" y="710481"/>
                      <a:pt x="101298" y="627786"/>
                      <a:pt x="4798" y="531287"/>
                    </a:cubicBezTo>
                    <a:lnTo>
                      <a:pt x="0" y="526008"/>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3" name="Forme libre 32"/>
              <p:cNvSpPr/>
              <p:nvPr/>
            </p:nvSpPr>
            <p:spPr>
              <a:xfrm>
                <a:off x="3621024" y="4699698"/>
                <a:ext cx="660" cy="318"/>
              </a:xfrm>
              <a:custGeom>
                <a:avLst/>
                <a:gdLst>
                  <a:gd name="connsiteX0" fmla="*/ 0 w 660"/>
                  <a:gd name="connsiteY0" fmla="*/ 0 h 318"/>
                  <a:gd name="connsiteX1" fmla="*/ 660 w 660"/>
                  <a:gd name="connsiteY1" fmla="*/ 318 h 318"/>
                  <a:gd name="connsiteX2" fmla="*/ 0 w 660"/>
                  <a:gd name="connsiteY2" fmla="*/ 318 h 318"/>
                  <a:gd name="connsiteX3" fmla="*/ 0 w 660"/>
                  <a:gd name="connsiteY3" fmla="*/ 0 h 318"/>
                </a:gdLst>
                <a:ahLst/>
                <a:cxnLst>
                  <a:cxn ang="0">
                    <a:pos x="connsiteX0" y="connsiteY0"/>
                  </a:cxn>
                  <a:cxn ang="0">
                    <a:pos x="connsiteX1" y="connsiteY1"/>
                  </a:cxn>
                  <a:cxn ang="0">
                    <a:pos x="connsiteX2" y="connsiteY2"/>
                  </a:cxn>
                  <a:cxn ang="0">
                    <a:pos x="connsiteX3" y="connsiteY3"/>
                  </a:cxn>
                </a:cxnLst>
                <a:rect l="l" t="t" r="r" b="b"/>
                <a:pathLst>
                  <a:path w="660" h="318">
                    <a:moveTo>
                      <a:pt x="0" y="0"/>
                    </a:moveTo>
                    <a:lnTo>
                      <a:pt x="660" y="318"/>
                    </a:lnTo>
                    <a:lnTo>
                      <a:pt x="0" y="318"/>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grpSp>
      <p:sp>
        <p:nvSpPr>
          <p:cNvPr id="62" name="ZoneTexte 61"/>
          <p:cNvSpPr txBox="1"/>
          <p:nvPr/>
        </p:nvSpPr>
        <p:spPr>
          <a:xfrm>
            <a:off x="1019436" y="1977814"/>
            <a:ext cx="10153128" cy="461665"/>
          </a:xfrm>
          <a:prstGeom prst="rect">
            <a:avLst/>
          </a:prstGeom>
          <a:noFill/>
        </p:spPr>
        <p:txBody>
          <a:bodyPr wrap="square" rtlCol="0">
            <a:spAutoFit/>
          </a:bodyPr>
          <a:lstStyle/>
          <a:p>
            <a:pPr algn="ctr"/>
            <a:r>
              <a:rPr lang="fr-CH" sz="2400" spc="200" dirty="0">
                <a:latin typeface="Calibri Light" panose="020F0302020204030204" pitchFamily="34" charset="0"/>
                <a:ea typeface="MS Mincho"/>
                <a:cs typeface="Calibri Light" panose="020F0302020204030204" pitchFamily="34" charset="0"/>
              </a:rPr>
              <a:t>Cours pour les </a:t>
            </a:r>
            <a:r>
              <a:rPr lang="fr-FR" sz="2400" spc="200" dirty="0">
                <a:latin typeface="Calibri Light" panose="020F0302020204030204" pitchFamily="34" charset="0"/>
                <a:ea typeface="MS Mincho"/>
                <a:cs typeface="Calibri Light" panose="020F0302020204030204" pitchFamily="34" charset="0"/>
              </a:rPr>
              <a:t>personnes de contact santé et sécurité des syndicats </a:t>
            </a:r>
            <a:endParaRPr lang="fr-CH" sz="2400" spc="200" dirty="0">
              <a:latin typeface="Calibri Light" panose="020F0302020204030204" pitchFamily="34" charset="0"/>
              <a:ea typeface="MS Mincho"/>
              <a:cs typeface="Calibri Light" panose="020F0302020204030204" pitchFamily="34" charset="0"/>
            </a:endParaRPr>
          </a:p>
        </p:txBody>
      </p:sp>
    </p:spTree>
    <p:extLst>
      <p:ext uri="{BB962C8B-B14F-4D97-AF65-F5344CB8AC3E}">
        <p14:creationId xmlns:p14="http://schemas.microsoft.com/office/powerpoint/2010/main" val="1402192327"/>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581192" y="704774"/>
            <a:ext cx="11029616" cy="494596"/>
          </a:xfrm>
        </p:spPr>
        <p:txBody>
          <a:bodyPr>
            <a:noAutofit/>
          </a:bodyPr>
          <a:lstStyle/>
          <a:p>
            <a:pPr algn="just"/>
            <a:r>
              <a:rPr lang="fr-FR" dirty="0"/>
              <a:t>loi sur le travail et OPROMA</a:t>
            </a:r>
          </a:p>
        </p:txBody>
      </p:sp>
      <p:sp>
        <p:nvSpPr>
          <p:cNvPr id="4" name="Espace réservé du numéro de diapositive 3"/>
          <p:cNvSpPr>
            <a:spLocks noGrp="1"/>
          </p:cNvSpPr>
          <p:nvPr>
            <p:ph type="sldNum" sz="quarter" idx="12"/>
            <p:custDataLst>
              <p:tags r:id="rId2"/>
            </p:custDataLst>
          </p:nvPr>
        </p:nvSpPr>
        <p:spPr/>
        <p:txBody>
          <a:bodyPr/>
          <a:lstStyle/>
          <a:p>
            <a:fld id="{D57F1E4F-1CFF-5643-939E-217C01CDF565}" type="slidenum">
              <a:rPr lang="fr-FR" smtClean="0"/>
              <a:pPr/>
              <a:t>10</a:t>
            </a:fld>
            <a:endParaRPr lang="fr-FR"/>
          </a:p>
        </p:txBody>
      </p:sp>
      <p:sp>
        <p:nvSpPr>
          <p:cNvPr id="3" name="Rectangle : coins arrondis 2">
            <a:extLst>
              <a:ext uri="{FF2B5EF4-FFF2-40B4-BE49-F238E27FC236}">
                <a16:creationId xmlns:a16="http://schemas.microsoft.com/office/drawing/2014/main" id="{58644C49-138E-BD03-9A2B-213C2BB5AC34}"/>
              </a:ext>
            </a:extLst>
          </p:cNvPr>
          <p:cNvSpPr/>
          <p:nvPr/>
        </p:nvSpPr>
        <p:spPr>
          <a:xfrm>
            <a:off x="695400" y="2132856"/>
            <a:ext cx="5040560" cy="3744416"/>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46088" marR="0" lvl="0" algn="just" defTabSz="457200" rtl="0" eaLnBrk="1" fontAlgn="auto" latinLnBrk="0" hangingPunct="1">
              <a:lnSpc>
                <a:spcPct val="110000"/>
              </a:lnSpc>
              <a:spcBef>
                <a:spcPts val="600"/>
              </a:spcBef>
              <a:buClr>
                <a:srgbClr val="903163"/>
              </a:buClr>
              <a:buSzPct val="90000"/>
              <a:tabLst/>
              <a:defRPr/>
            </a:pPr>
            <a:r>
              <a:rPr lang="fr-CH" sz="1800" b="1" dirty="0">
                <a:solidFill>
                  <a:schemeClr val="tx1"/>
                </a:solidFill>
                <a:latin typeface="Calibri" panose="020F0502020204030204" pitchFamily="34" charset="0"/>
                <a:cs typeface="Calibri" panose="020F0502020204030204" pitchFamily="34" charset="0"/>
              </a:rPr>
              <a:t>Loi sur le Travail, OLT1, OLT3</a:t>
            </a:r>
          </a:p>
          <a:p>
            <a:pPr marL="446088" marR="0" lvl="0" algn="just" defTabSz="457200" rtl="0" eaLnBrk="1" fontAlgn="auto" latinLnBrk="0" hangingPunct="1">
              <a:lnSpc>
                <a:spcPct val="110000"/>
              </a:lnSpc>
              <a:spcBef>
                <a:spcPts val="600"/>
              </a:spcBef>
              <a:buClr>
                <a:srgbClr val="903163"/>
              </a:buClr>
              <a:buSzPct val="90000"/>
              <a:tabLst/>
              <a:defRPr/>
            </a:pPr>
            <a:r>
              <a:rPr lang="fr-CH" b="1" dirty="0">
                <a:solidFill>
                  <a:schemeClr val="tx1"/>
                </a:solidFill>
                <a:latin typeface="Calibri" panose="020F0502020204030204" pitchFamily="34" charset="0"/>
                <a:cs typeface="Calibri" panose="020F0502020204030204" pitchFamily="34" charset="0"/>
              </a:rPr>
              <a:t>Occupation </a:t>
            </a:r>
            <a:r>
              <a:rPr lang="fr-CH" b="1">
                <a:solidFill>
                  <a:schemeClr val="tx1"/>
                </a:solidFill>
                <a:latin typeface="Calibri" panose="020F0502020204030204" pitchFamily="34" charset="0"/>
                <a:cs typeface="Calibri" panose="020F0502020204030204" pitchFamily="34" charset="0"/>
              </a:rPr>
              <a:t>et aménagements </a:t>
            </a:r>
            <a:endParaRPr lang="fr-CH" sz="1800" b="1" dirty="0">
              <a:solidFill>
                <a:schemeClr val="tx1"/>
              </a:solidFill>
              <a:latin typeface="Calibri" panose="020F0502020204030204" pitchFamily="34" charset="0"/>
              <a:cs typeface="Calibri" panose="020F0502020204030204" pitchFamily="34" charset="0"/>
            </a:endParaRPr>
          </a:p>
          <a:p>
            <a:pPr marL="446088" marR="0" lvl="0" algn="just" defTabSz="457200" rtl="0" eaLnBrk="1" fontAlgn="auto" latinLnBrk="0" hangingPunct="1">
              <a:lnSpc>
                <a:spcPct val="110000"/>
              </a:lnSpc>
              <a:spcBef>
                <a:spcPts val="600"/>
              </a:spcBef>
              <a:buClr>
                <a:srgbClr val="903163"/>
              </a:buClr>
              <a:buSzPct val="90000"/>
              <a:tabLst/>
              <a:defRPr/>
            </a:pPr>
            <a:r>
              <a:rPr lang="fr-CH" b="1" dirty="0">
                <a:solidFill>
                  <a:schemeClr val="tx1"/>
                </a:solidFill>
                <a:latin typeface="Calibri" panose="020F0502020204030204" pitchFamily="34" charset="0"/>
                <a:cs typeface="Calibri" panose="020F0502020204030204" pitchFamily="34" charset="0"/>
              </a:rPr>
              <a:t>Par exemple</a:t>
            </a:r>
            <a:endParaRPr lang="fr-CH" sz="1800" b="1" dirty="0">
              <a:solidFill>
                <a:schemeClr val="tx1"/>
              </a:solidFill>
              <a:latin typeface="Calibri" panose="020F0502020204030204" pitchFamily="34" charset="0"/>
              <a:cs typeface="Calibri" panose="020F0502020204030204" pitchFamily="34" charset="0"/>
            </a:endParaRPr>
          </a:p>
          <a:p>
            <a:pPr marL="788988" marR="0" lvl="0" indent="-342900" algn="just" defTabSz="457200" rtl="0" eaLnBrk="1" fontAlgn="auto" latinLnBrk="0" hangingPunct="1">
              <a:lnSpc>
                <a:spcPct val="110000"/>
              </a:lnSpc>
              <a:spcBef>
                <a:spcPts val="600"/>
              </a:spcBef>
              <a:buClr>
                <a:srgbClr val="903163"/>
              </a:buClr>
              <a:buSzPct val="90000"/>
              <a:buFont typeface="Wingdings" panose="05000000000000000000" pitchFamily="2" charset="2"/>
              <a:buChar char="§"/>
              <a:tabLst/>
              <a:defRPr/>
            </a:pPr>
            <a:r>
              <a:rPr lang="fr-CH" sz="1800" dirty="0">
                <a:solidFill>
                  <a:schemeClr val="tx1"/>
                </a:solidFill>
                <a:latin typeface="Calibri" panose="020F0502020204030204" pitchFamily="34" charset="0"/>
                <a:cs typeface="Calibri" panose="020F0502020204030204" pitchFamily="34" charset="0"/>
              </a:rPr>
              <a:t>Pas plus de </a:t>
            </a:r>
            <a:r>
              <a:rPr lang="fr-CH" sz="1800" b="1" dirty="0">
                <a:solidFill>
                  <a:srgbClr val="903163"/>
                </a:solidFill>
                <a:latin typeface="Calibri" panose="020F0502020204030204" pitchFamily="34" charset="0"/>
                <a:cs typeface="Calibri" panose="020F0502020204030204" pitchFamily="34" charset="0"/>
              </a:rPr>
              <a:t>9 heures/jour</a:t>
            </a:r>
          </a:p>
          <a:p>
            <a:pPr marL="788988" marR="0" lvl="0" indent="-342900" algn="just" defTabSz="457200" rtl="0" eaLnBrk="1" fontAlgn="auto" latinLnBrk="0" hangingPunct="1">
              <a:lnSpc>
                <a:spcPct val="110000"/>
              </a:lnSpc>
              <a:spcBef>
                <a:spcPts val="600"/>
              </a:spcBef>
              <a:buClr>
                <a:srgbClr val="903163"/>
              </a:buClr>
              <a:buSzPct val="90000"/>
              <a:buFont typeface="Wingdings" panose="05000000000000000000" pitchFamily="2" charset="2"/>
              <a:buChar char="§"/>
              <a:tabLst/>
              <a:defRPr/>
            </a:pPr>
            <a:r>
              <a:rPr lang="fr-CH" dirty="0">
                <a:solidFill>
                  <a:schemeClr val="tx1"/>
                </a:solidFill>
                <a:latin typeface="Calibri" panose="020F0502020204030204" pitchFamily="34" charset="0"/>
                <a:cs typeface="Calibri" panose="020F0502020204030204" pitchFamily="34" charset="0"/>
              </a:rPr>
              <a:t>P</a:t>
            </a:r>
            <a:r>
              <a:rPr lang="fr-CH" sz="1800" dirty="0">
                <a:solidFill>
                  <a:schemeClr val="tx1"/>
                </a:solidFill>
                <a:latin typeface="Calibri" panose="020F0502020204030204" pitchFamily="34" charset="0"/>
                <a:cs typeface="Calibri" panose="020F0502020204030204" pitchFamily="34" charset="0"/>
              </a:rPr>
              <a:t>as de </a:t>
            </a:r>
            <a:r>
              <a:rPr lang="fr-CH" sz="1800" b="1" dirty="0">
                <a:solidFill>
                  <a:srgbClr val="903163"/>
                </a:solidFill>
                <a:latin typeface="Calibri" panose="020F0502020204030204" pitchFamily="34" charset="0"/>
                <a:cs typeface="Calibri" panose="020F0502020204030204" pitchFamily="34" charset="0"/>
              </a:rPr>
              <a:t>travail entre 20h et 6h </a:t>
            </a:r>
            <a:r>
              <a:rPr lang="fr-CH" sz="1800" dirty="0">
                <a:solidFill>
                  <a:schemeClr val="tx1"/>
                </a:solidFill>
                <a:latin typeface="Calibri" panose="020F0502020204030204" pitchFamily="34" charset="0"/>
                <a:cs typeface="Calibri" panose="020F0502020204030204" pitchFamily="34" charset="0"/>
              </a:rPr>
              <a:t>dans les 8 semaines avant accouchement</a:t>
            </a:r>
          </a:p>
          <a:p>
            <a:pPr marL="788988" marR="0" lvl="0" indent="-342900" algn="just" defTabSz="457200" rtl="0" eaLnBrk="1" fontAlgn="auto" latinLnBrk="0" hangingPunct="1">
              <a:lnSpc>
                <a:spcPct val="110000"/>
              </a:lnSpc>
              <a:spcBef>
                <a:spcPts val="600"/>
              </a:spcBef>
              <a:buClr>
                <a:srgbClr val="903163"/>
              </a:buClr>
              <a:buSzPct val="90000"/>
              <a:buFont typeface="Wingdings" panose="05000000000000000000" pitchFamily="2" charset="2"/>
              <a:buChar char="§"/>
              <a:tabLst/>
              <a:defRPr/>
            </a:pPr>
            <a:r>
              <a:rPr lang="fr-CH" sz="1800" b="1" dirty="0">
                <a:solidFill>
                  <a:srgbClr val="903163"/>
                </a:solidFill>
                <a:latin typeface="Calibri" panose="020F0502020204030204" pitchFamily="34" charset="0"/>
                <a:cs typeface="Calibri" panose="020F0502020204030204" pitchFamily="34" charset="0"/>
              </a:rPr>
              <a:t>Travail debout</a:t>
            </a:r>
            <a:r>
              <a:rPr lang="fr-CH" sz="1800" dirty="0">
                <a:solidFill>
                  <a:schemeClr val="tx1"/>
                </a:solidFill>
                <a:latin typeface="Calibri" panose="020F0502020204030204" pitchFamily="34" charset="0"/>
                <a:cs typeface="Calibri" panose="020F0502020204030204" pitchFamily="34" charset="0"/>
              </a:rPr>
              <a:t> maximum 4 heures/jour dès le 6</a:t>
            </a:r>
            <a:r>
              <a:rPr lang="fr-CH" sz="1800" baseline="30000" dirty="0">
                <a:solidFill>
                  <a:schemeClr val="tx1"/>
                </a:solidFill>
                <a:latin typeface="Calibri" panose="020F0502020204030204" pitchFamily="34" charset="0"/>
                <a:cs typeface="Calibri" panose="020F0502020204030204" pitchFamily="34" charset="0"/>
              </a:rPr>
              <a:t>e</a:t>
            </a:r>
            <a:r>
              <a:rPr lang="fr-CH" sz="1800" dirty="0">
                <a:solidFill>
                  <a:schemeClr val="tx1"/>
                </a:solidFill>
                <a:latin typeface="Calibri" panose="020F0502020204030204" pitchFamily="34" charset="0"/>
                <a:cs typeface="Calibri" panose="020F0502020204030204" pitchFamily="34" charset="0"/>
              </a:rPr>
              <a:t> mois </a:t>
            </a:r>
          </a:p>
          <a:p>
            <a:pPr marL="788988" marR="0" lvl="0" indent="-342900" algn="just" defTabSz="457200" rtl="0" eaLnBrk="1" fontAlgn="auto" latinLnBrk="0" hangingPunct="1">
              <a:lnSpc>
                <a:spcPct val="110000"/>
              </a:lnSpc>
              <a:spcBef>
                <a:spcPts val="600"/>
              </a:spcBef>
              <a:buClr>
                <a:srgbClr val="903163"/>
              </a:buClr>
              <a:buSzPct val="90000"/>
              <a:buFont typeface="Wingdings" panose="05000000000000000000" pitchFamily="2" charset="2"/>
              <a:buChar char="§"/>
              <a:tabLst/>
              <a:defRPr/>
            </a:pPr>
            <a:r>
              <a:rPr lang="fr-CH" dirty="0">
                <a:solidFill>
                  <a:schemeClr val="tx1"/>
                </a:solidFill>
                <a:latin typeface="Calibri" panose="020F0502020204030204" pitchFamily="34" charset="0"/>
                <a:cs typeface="Calibri" panose="020F0502020204030204" pitchFamily="34" charset="0"/>
              </a:rPr>
              <a:t>Etc.</a:t>
            </a:r>
            <a:endParaRPr lang="fr-CH" sz="1800" dirty="0">
              <a:solidFill>
                <a:schemeClr val="tx1"/>
              </a:solidFill>
              <a:latin typeface="Calibri" panose="020F0502020204030204" pitchFamily="34" charset="0"/>
              <a:cs typeface="Calibri" panose="020F0502020204030204" pitchFamily="34" charset="0"/>
            </a:endParaRPr>
          </a:p>
        </p:txBody>
      </p:sp>
      <p:sp>
        <p:nvSpPr>
          <p:cNvPr id="5" name="Rectangle : coins arrondis 4">
            <a:extLst>
              <a:ext uri="{FF2B5EF4-FFF2-40B4-BE49-F238E27FC236}">
                <a16:creationId xmlns:a16="http://schemas.microsoft.com/office/drawing/2014/main" id="{A8665297-499E-FC88-2285-6DDFF2EF09E0}"/>
              </a:ext>
            </a:extLst>
          </p:cNvPr>
          <p:cNvSpPr/>
          <p:nvPr/>
        </p:nvSpPr>
        <p:spPr>
          <a:xfrm>
            <a:off x="6096000" y="2132856"/>
            <a:ext cx="5040560" cy="3744416"/>
          </a:xfrm>
          <a:prstGeom prst="roundRect">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just">
              <a:lnSpc>
                <a:spcPct val="110000"/>
              </a:lnSpc>
              <a:spcBef>
                <a:spcPts val="600"/>
              </a:spcBef>
              <a:buNone/>
            </a:pPr>
            <a:r>
              <a:rPr lang="fr-FR" sz="1800" b="1" dirty="0">
                <a:solidFill>
                  <a:schemeClr val="tx1"/>
                </a:solidFill>
                <a:latin typeface="Calibri" panose="020F0502020204030204" pitchFamily="34" charset="0"/>
                <a:cs typeface="Calibri" panose="020F0502020204030204" pitchFamily="34" charset="0"/>
              </a:rPr>
              <a:t>Ordonnance sur la protection de la maternité (OProMa) </a:t>
            </a:r>
          </a:p>
          <a:p>
            <a:pPr marL="788988" indent="-342900" algn="just">
              <a:lnSpc>
                <a:spcPct val="110000"/>
              </a:lnSpc>
              <a:spcBef>
                <a:spcPts val="600"/>
              </a:spcBef>
              <a:buFont typeface="Wingdings" panose="05000000000000000000" pitchFamily="2" charset="2"/>
              <a:buChar char="§"/>
            </a:pPr>
            <a:r>
              <a:rPr lang="fr-FR" sz="1800" b="1" dirty="0">
                <a:solidFill>
                  <a:srgbClr val="903163"/>
                </a:solidFill>
                <a:latin typeface="Calibri" panose="020F0502020204030204" pitchFamily="34" charset="0"/>
                <a:cs typeface="Calibri" panose="020F0502020204030204" pitchFamily="34" charset="0"/>
              </a:rPr>
              <a:t>Liste d’activités reconnues comme dangereuses ou pénibles </a:t>
            </a:r>
            <a:r>
              <a:rPr lang="fr-FR" sz="1800" dirty="0">
                <a:solidFill>
                  <a:schemeClr val="tx1"/>
                </a:solidFill>
                <a:latin typeface="Calibri" panose="020F0502020204030204" pitchFamily="34" charset="0"/>
                <a:cs typeface="Calibri" panose="020F0502020204030204" pitchFamily="34" charset="0"/>
              </a:rPr>
              <a:t>(par exemple, déplacement de charges lourdes; travaux exposant à la chaleur, au froid ou à l’humidité; micro-organismes; bruit; etc.)</a:t>
            </a:r>
          </a:p>
          <a:p>
            <a:pPr marL="788988" indent="-342900" algn="just">
              <a:lnSpc>
                <a:spcPct val="110000"/>
              </a:lnSpc>
              <a:spcBef>
                <a:spcPts val="600"/>
              </a:spcBef>
              <a:buFont typeface="Wingdings" panose="05000000000000000000" pitchFamily="2" charset="2"/>
              <a:buChar char="§"/>
            </a:pPr>
            <a:r>
              <a:rPr lang="fr-FR" sz="1800" dirty="0">
                <a:solidFill>
                  <a:schemeClr val="tx1"/>
                </a:solidFill>
                <a:latin typeface="Calibri" panose="020F0502020204030204" pitchFamily="34" charset="0"/>
                <a:cs typeface="Calibri" panose="020F0502020204030204" pitchFamily="34" charset="0"/>
              </a:rPr>
              <a:t>Définit le </a:t>
            </a:r>
            <a:r>
              <a:rPr lang="fr-FR" sz="1800" b="1" dirty="0">
                <a:solidFill>
                  <a:srgbClr val="903163"/>
                </a:solidFill>
                <a:latin typeface="Calibri" panose="020F0502020204030204" pitchFamily="34" charset="0"/>
                <a:cs typeface="Calibri" panose="020F0502020204030204" pitchFamily="34" charset="0"/>
              </a:rPr>
              <a:t>rôle des acteurs</a:t>
            </a:r>
          </a:p>
        </p:txBody>
      </p:sp>
    </p:spTree>
    <p:extLst>
      <p:ext uri="{BB962C8B-B14F-4D97-AF65-F5344CB8AC3E}">
        <p14:creationId xmlns:p14="http://schemas.microsoft.com/office/powerpoint/2010/main" val="3379874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p:stCondLst>
                                    <p:cond delay="0"/>
                                  </p:stCondLst>
                                  <p:childTnLst>
                                    <p:animClr clrSpc="hsl" dir="cw">
                                      <p:cBhvr override="childStyle">
                                        <p:cTn id="6" dur="500" fill="hold"/>
                                        <p:tgtEl>
                                          <p:spTgt spid="3"/>
                                        </p:tgtEl>
                                        <p:attrNameLst>
                                          <p:attrName>style.color</p:attrName>
                                        </p:attrNameLst>
                                      </p:cBhvr>
                                      <p:by>
                                        <p:hsl h="0" s="-12549" l="-25098"/>
                                      </p:by>
                                    </p:animClr>
                                    <p:animClr clrSpc="hsl" dir="cw">
                                      <p:cBhvr>
                                        <p:cTn id="7" dur="500" fill="hold"/>
                                        <p:tgtEl>
                                          <p:spTgt spid="3"/>
                                        </p:tgtEl>
                                        <p:attrNameLst>
                                          <p:attrName>fillcolor</p:attrName>
                                        </p:attrNameLst>
                                      </p:cBhvr>
                                      <p:by>
                                        <p:hsl h="0" s="-12549" l="-25098"/>
                                      </p:by>
                                    </p:animClr>
                                    <p:animClr clrSpc="hsl" dir="cw">
                                      <p:cBhvr>
                                        <p:cTn id="8" dur="500" fill="hold"/>
                                        <p:tgtEl>
                                          <p:spTgt spid="3"/>
                                        </p:tgtEl>
                                        <p:attrNameLst>
                                          <p:attrName>stroke.color</p:attrName>
                                        </p:attrNameLst>
                                      </p:cBhvr>
                                      <p:by>
                                        <p:hsl h="0" s="-12549" l="-25098"/>
                                      </p:by>
                                    </p:animClr>
                                    <p:set>
                                      <p:cBhvr>
                                        <p:cTn id="9" dur="500" fill="hold"/>
                                        <p:tgtEl>
                                          <p:spTgt spid="3"/>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72578" y="699842"/>
            <a:ext cx="11035473" cy="520484"/>
          </a:xfrm>
        </p:spPr>
        <p:txBody>
          <a:bodyPr>
            <a:noAutofit/>
          </a:bodyPr>
          <a:lstStyle/>
          <a:p>
            <a:r>
              <a:rPr lang="fr-CH" dirty="0"/>
              <a:t>Ordonnance sur la protection de la maternité (</a:t>
            </a:r>
            <a:r>
              <a:rPr lang="fr-CH" dirty="0" err="1"/>
              <a:t>Oproma</a:t>
            </a:r>
            <a:r>
              <a:rPr lang="fr-CH" dirty="0"/>
              <a:t>)</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11</a:t>
            </a:fld>
            <a:endParaRPr lang="en-US" dirty="0"/>
          </a:p>
        </p:txBody>
      </p:sp>
      <p:sp>
        <p:nvSpPr>
          <p:cNvPr id="23" name="Triangle rectangle 22">
            <a:extLst>
              <a:ext uri="{FF2B5EF4-FFF2-40B4-BE49-F238E27FC236}">
                <a16:creationId xmlns:a16="http://schemas.microsoft.com/office/drawing/2014/main" id="{8EAF0134-8426-4F74-9C98-98FB1B447EFF}"/>
              </a:ext>
            </a:extLst>
          </p:cNvPr>
          <p:cNvSpPr/>
          <p:nvPr/>
        </p:nvSpPr>
        <p:spPr>
          <a:xfrm flipH="1" flipV="1">
            <a:off x="2951403" y="2651182"/>
            <a:ext cx="4491959" cy="1049938"/>
          </a:xfrm>
          <a:prstGeom prst="rtTriangle">
            <a:avLst/>
          </a:prstGeom>
          <a:gradFill>
            <a:gsLst>
              <a:gs pos="0">
                <a:srgbClr val="969FA7">
                  <a:lumMod val="0"/>
                  <a:lumOff val="100000"/>
                  <a:alpha val="0"/>
                </a:srgbClr>
              </a:gs>
              <a:gs pos="100000">
                <a:sysClr val="windowText" lastClr="000000">
                  <a:lumMod val="95000"/>
                  <a:lumOff val="5000"/>
                </a:sysClr>
              </a:gs>
            </a:gsLst>
            <a:lin ang="0" scaled="0"/>
          </a:gradFill>
          <a:ln w="22225" cap="rnd"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400" b="0" i="0" u="none" strike="noStrike" kern="0" cap="none" spc="0" normalizeH="0" baseline="0" noProof="0">
              <a:ln>
                <a:noFill/>
              </a:ln>
              <a:solidFill>
                <a:prstClr val="white"/>
              </a:solidFill>
              <a:effectLst/>
              <a:uLnTx/>
              <a:uFillTx/>
              <a:latin typeface="Arial" panose="020B0604020202020204"/>
              <a:ea typeface="+mn-ea"/>
              <a:cs typeface="+mn-cs"/>
            </a:endParaRPr>
          </a:p>
        </p:txBody>
      </p:sp>
      <p:sp>
        <p:nvSpPr>
          <p:cNvPr id="24" name="Espace réservé du contenu 2">
            <a:extLst>
              <a:ext uri="{FF2B5EF4-FFF2-40B4-BE49-F238E27FC236}">
                <a16:creationId xmlns:a16="http://schemas.microsoft.com/office/drawing/2014/main" id="{CC06C58B-2903-43F0-B3CA-514982E07D9B}"/>
              </a:ext>
            </a:extLst>
          </p:cNvPr>
          <p:cNvSpPr txBox="1">
            <a:spLocks/>
          </p:cNvSpPr>
          <p:nvPr/>
        </p:nvSpPr>
        <p:spPr>
          <a:xfrm>
            <a:off x="574176" y="1847408"/>
            <a:ext cx="8321635" cy="3442140"/>
          </a:xfrm>
          <a:prstGeom prst="rect">
            <a:avLst/>
          </a:prstGeom>
        </p:spPr>
        <p:txBody>
          <a:bodyPr vert="horz" lIns="91440" tIns="45720" rIns="91440" bIns="45720" rtlCol="0" anchor="t">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lnSpc>
                <a:spcPct val="124000"/>
              </a:lnSpc>
            </a:pPr>
            <a:endParaRPr lang="fr-CH" sz="1600" dirty="0">
              <a:solidFill>
                <a:schemeClr val="tx1"/>
              </a:solidFill>
              <a:latin typeface="Arial" panose="020B0604020202020204" pitchFamily="34" charset="0"/>
              <a:cs typeface="Arial" panose="020B0604020202020204" pitchFamily="34" charset="0"/>
            </a:endParaRPr>
          </a:p>
        </p:txBody>
      </p:sp>
      <p:grpSp>
        <p:nvGrpSpPr>
          <p:cNvPr id="26" name="Groupe 25">
            <a:extLst>
              <a:ext uri="{FF2B5EF4-FFF2-40B4-BE49-F238E27FC236}">
                <a16:creationId xmlns:a16="http://schemas.microsoft.com/office/drawing/2014/main" id="{3511520F-F47E-447D-8B58-BE1AE12942D1}"/>
              </a:ext>
            </a:extLst>
          </p:cNvPr>
          <p:cNvGrpSpPr/>
          <p:nvPr/>
        </p:nvGrpSpPr>
        <p:grpSpPr>
          <a:xfrm>
            <a:off x="459833" y="1437719"/>
            <a:ext cx="11356141" cy="1619627"/>
            <a:chOff x="361223" y="1300773"/>
            <a:chExt cx="11356141" cy="1296002"/>
          </a:xfrm>
        </p:grpSpPr>
        <p:sp>
          <p:nvSpPr>
            <p:cNvPr id="27" name="Rectangle avec coins arrondis du même côté 18">
              <a:extLst>
                <a:ext uri="{FF2B5EF4-FFF2-40B4-BE49-F238E27FC236}">
                  <a16:creationId xmlns:a16="http://schemas.microsoft.com/office/drawing/2014/main" id="{C3614C2D-FB78-4855-A874-C2632689ABBB}"/>
                </a:ext>
              </a:extLst>
            </p:cNvPr>
            <p:cNvSpPr/>
            <p:nvPr/>
          </p:nvSpPr>
          <p:spPr>
            <a:xfrm rot="5400000" flipH="1">
              <a:off x="6949236" y="-2171355"/>
              <a:ext cx="1296000" cy="8240256"/>
            </a:xfrm>
            <a:prstGeom prst="round2SameRect">
              <a:avLst>
                <a:gd name="adj1" fmla="val 50000"/>
                <a:gd name="adj2" fmla="val 0"/>
              </a:avLst>
            </a:prstGeom>
            <a:gradFill flip="none" rotWithShape="1">
              <a:gsLst>
                <a:gs pos="40000">
                  <a:schemeClr val="bg1">
                    <a:lumMod val="95000"/>
                  </a:schemeClr>
                </a:gs>
                <a:gs pos="71000">
                  <a:srgbClr val="D8D8D8">
                    <a:alpha val="84000"/>
                  </a:srgbClr>
                </a:gs>
                <a:gs pos="100000">
                  <a:srgbClr val="EDEDE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latin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6E13E3A3-D130-4972-A6EB-ACEA9D84A2FA}"/>
                </a:ext>
              </a:extLst>
            </p:cNvPr>
            <p:cNvSpPr/>
            <p:nvPr/>
          </p:nvSpPr>
          <p:spPr>
            <a:xfrm>
              <a:off x="3482055" y="1406225"/>
              <a:ext cx="7978108" cy="1131803"/>
            </a:xfrm>
            <a:prstGeom prst="rect">
              <a:avLst/>
            </a:prstGeom>
          </p:spPr>
          <p:txBody>
            <a:bodyPr wrap="square">
              <a:spAutoFit/>
            </a:bodyPr>
            <a:lstStyle/>
            <a:p>
              <a:pPr marL="176213" lvl="0" indent="-176213" algn="just">
                <a:lnSpc>
                  <a:spcPct val="114000"/>
                </a:lnSpc>
                <a:buClr>
                  <a:schemeClr val="accent1">
                    <a:lumMod val="50000"/>
                  </a:schemeClr>
                </a:buClr>
                <a:buFont typeface="Arial" panose="020B0604020202020204" pitchFamily="34" charset="0"/>
                <a:buChar char="•"/>
                <a:tabLst>
                  <a:tab pos="92075" algn="l"/>
                </a:tabLst>
              </a:pPr>
              <a:r>
                <a:rPr lang="fr-FR" b="1" dirty="0">
                  <a:latin typeface="Calibri" panose="020F0502020204030204" pitchFamily="34" charset="0"/>
                  <a:cs typeface="Calibri" panose="020F0502020204030204" pitchFamily="34" charset="0"/>
                </a:rPr>
                <a:t>Faire réaliser une analyse de risques </a:t>
              </a:r>
              <a:r>
                <a:rPr lang="fr-FR" dirty="0">
                  <a:latin typeface="Calibri" panose="020F0502020204030204" pitchFamily="34" charset="0"/>
                  <a:cs typeface="Calibri" panose="020F0502020204030204" pitchFamily="34" charset="0"/>
                </a:rPr>
                <a:t>par </a:t>
              </a:r>
              <a:r>
                <a:rPr lang="fr-FR" dirty="0" err="1">
                  <a:latin typeface="Calibri" panose="020F0502020204030204" pitchFamily="34" charset="0"/>
                  <a:cs typeface="Calibri" panose="020F0502020204030204" pitchFamily="34" charset="0"/>
                </a:rPr>
                <a:t>un·e</a:t>
              </a:r>
              <a:r>
                <a:rPr lang="fr-FR" dirty="0">
                  <a:latin typeface="Calibri" panose="020F0502020204030204" pitchFamily="34" charset="0"/>
                  <a:cs typeface="Calibri" panose="020F0502020204030204" pitchFamily="34" charset="0"/>
                </a:rPr>
                <a:t> spécialiste avant d’occuper des femmes.</a:t>
              </a:r>
            </a:p>
            <a:p>
              <a:pPr marL="176213" lvl="0" indent="-176213" algn="just">
                <a:lnSpc>
                  <a:spcPct val="114000"/>
                </a:lnSpc>
                <a:spcBef>
                  <a:spcPts val="300"/>
                </a:spcBef>
                <a:buClr>
                  <a:schemeClr val="accent1">
                    <a:lumMod val="50000"/>
                  </a:schemeClr>
                </a:buClr>
                <a:buFont typeface="Arial" panose="020B0604020202020204" pitchFamily="34" charset="0"/>
                <a:buChar char="•"/>
                <a:tabLst>
                  <a:tab pos="92075" algn="l"/>
                </a:tabLst>
              </a:pPr>
              <a:r>
                <a:rPr lang="fr-FR" b="1" dirty="0">
                  <a:latin typeface="Calibri" panose="020F0502020204030204" pitchFamily="34" charset="0"/>
                  <a:cs typeface="Calibri" panose="020F0502020204030204" pitchFamily="34" charset="0"/>
                </a:rPr>
                <a:t>Mettre en place les mesures de protection prévues</a:t>
              </a:r>
              <a:endParaRPr lang="fr-FR" dirty="0">
                <a:latin typeface="Calibri" panose="020F0502020204030204" pitchFamily="34" charset="0"/>
                <a:cs typeface="Calibri" panose="020F0502020204030204" pitchFamily="34" charset="0"/>
              </a:endParaRPr>
            </a:p>
            <a:p>
              <a:pPr marL="176213" lvl="0" indent="-176213" algn="just">
                <a:lnSpc>
                  <a:spcPct val="114000"/>
                </a:lnSpc>
                <a:spcBef>
                  <a:spcPts val="300"/>
                </a:spcBef>
                <a:buClr>
                  <a:schemeClr val="accent1">
                    <a:lumMod val="50000"/>
                  </a:schemeClr>
                </a:buClr>
                <a:buFont typeface="Arial" panose="020B0604020202020204" pitchFamily="34" charset="0"/>
                <a:buChar char="•"/>
                <a:tabLst>
                  <a:tab pos="92075" algn="l"/>
                </a:tabLst>
              </a:pPr>
              <a:r>
                <a:rPr lang="fr-CH" b="1" dirty="0">
                  <a:latin typeface="Calibri" panose="020F0502020204030204" pitchFamily="34" charset="0"/>
                  <a:cs typeface="Calibri" panose="020F0502020204030204" pitchFamily="34" charset="0"/>
                </a:rPr>
                <a:t>Informer</a:t>
              </a:r>
              <a:r>
                <a:rPr lang="fr-CH" dirty="0">
                  <a:latin typeface="Calibri" panose="020F0502020204030204" pitchFamily="34" charset="0"/>
                  <a:cs typeface="Calibri" panose="020F0502020204030204" pitchFamily="34" charset="0"/>
                </a:rPr>
                <a:t> les collaboratrices des dangers et des mesures de protection.</a:t>
              </a:r>
              <a:endParaRPr lang="fr-FR" dirty="0">
                <a:latin typeface="Calibri" panose="020F0502020204030204" pitchFamily="34" charset="0"/>
                <a:cs typeface="Calibri" panose="020F0502020204030204" pitchFamily="34" charset="0"/>
              </a:endParaRPr>
            </a:p>
          </p:txBody>
        </p:sp>
        <p:sp>
          <p:nvSpPr>
            <p:cNvPr id="29" name="Rectangle 28">
              <a:extLst>
                <a:ext uri="{FF2B5EF4-FFF2-40B4-BE49-F238E27FC236}">
                  <a16:creationId xmlns:a16="http://schemas.microsoft.com/office/drawing/2014/main" id="{0694473D-4FB3-4B82-880D-E92FA3B68022}"/>
                </a:ext>
              </a:extLst>
            </p:cNvPr>
            <p:cNvSpPr/>
            <p:nvPr/>
          </p:nvSpPr>
          <p:spPr>
            <a:xfrm>
              <a:off x="361223" y="1300775"/>
              <a:ext cx="3115886" cy="1296000"/>
            </a:xfrm>
            <a:prstGeom prst="rect">
              <a:avLst/>
            </a:prstGeom>
            <a:solidFill>
              <a:schemeClr val="accent2"/>
            </a:solidFill>
            <a:ln>
              <a:noFill/>
            </a:ln>
            <a:effectLst>
              <a:innerShdw blurRad="254000">
                <a:schemeClr val="accent2">
                  <a:lumMod val="50000"/>
                  <a:alpha val="7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latin typeface="Calibri" panose="020F0502020204030204" pitchFamily="34" charset="0"/>
                <a:cs typeface="Calibri" panose="020F0502020204030204" pitchFamily="34" charset="0"/>
              </a:endParaRPr>
            </a:p>
          </p:txBody>
        </p:sp>
        <p:sp>
          <p:nvSpPr>
            <p:cNvPr id="30" name="ZoneTexte 29">
              <a:extLst>
                <a:ext uri="{FF2B5EF4-FFF2-40B4-BE49-F238E27FC236}">
                  <a16:creationId xmlns:a16="http://schemas.microsoft.com/office/drawing/2014/main" id="{323D7117-7F9E-4580-AA26-5152B00F70FE}"/>
                </a:ext>
              </a:extLst>
            </p:cNvPr>
            <p:cNvSpPr txBox="1"/>
            <p:nvPr/>
          </p:nvSpPr>
          <p:spPr>
            <a:xfrm>
              <a:off x="1039223" y="1570742"/>
              <a:ext cx="1777727" cy="461665"/>
            </a:xfrm>
            <a:prstGeom prst="rect">
              <a:avLst/>
            </a:prstGeom>
            <a:noFill/>
          </p:spPr>
          <p:txBody>
            <a:bodyPr wrap="square" rtlCol="0">
              <a:spAutoFit/>
            </a:bodyPr>
            <a:lstStyle>
              <a:defPPr>
                <a:defRPr lang="en-US"/>
              </a:defPPr>
              <a:lvl1pPr>
                <a:defRPr sz="3600" b="1">
                  <a:solidFill>
                    <a:schemeClr val="accent1">
                      <a:lumMod val="25000"/>
                      <a:lumOff val="75000"/>
                    </a:schemeClr>
                  </a:solidFill>
                  <a:latin typeface="Arial" panose="020B0604020202020204" pitchFamily="34" charset="0"/>
                  <a:cs typeface="Arial" panose="020B0604020202020204" pitchFamily="34" charset="0"/>
                </a:defRPr>
              </a:lvl1pPr>
            </a:lstStyle>
            <a:p>
              <a:pPr algn="ctr"/>
              <a:r>
                <a:rPr lang="fr-CH" sz="2400" dirty="0">
                  <a:solidFill>
                    <a:schemeClr val="accent1">
                      <a:lumMod val="10000"/>
                      <a:lumOff val="90000"/>
                    </a:schemeClr>
                  </a:solidFill>
                  <a:latin typeface="Calibri" panose="020F0502020204030204" pitchFamily="34" charset="0"/>
                  <a:cs typeface="Calibri" panose="020F0502020204030204" pitchFamily="34" charset="0"/>
                </a:rPr>
                <a:t>Employeur</a:t>
              </a:r>
              <a:endParaRPr lang="fr-CH" sz="3200" dirty="0">
                <a:solidFill>
                  <a:schemeClr val="accent1">
                    <a:lumMod val="10000"/>
                    <a:lumOff val="90000"/>
                  </a:schemeClr>
                </a:solidFill>
                <a:latin typeface="Calibri" panose="020F0502020204030204" pitchFamily="34" charset="0"/>
                <a:cs typeface="Calibri" panose="020F0502020204030204" pitchFamily="34" charset="0"/>
              </a:endParaRPr>
            </a:p>
          </p:txBody>
        </p:sp>
      </p:grpSp>
      <p:grpSp>
        <p:nvGrpSpPr>
          <p:cNvPr id="3" name="Groupe 2">
            <a:extLst>
              <a:ext uri="{FF2B5EF4-FFF2-40B4-BE49-F238E27FC236}">
                <a16:creationId xmlns:a16="http://schemas.microsoft.com/office/drawing/2014/main" id="{6C12DCC2-D2BD-43AC-915F-ED1A8814A579}"/>
              </a:ext>
            </a:extLst>
          </p:cNvPr>
          <p:cNvGrpSpPr/>
          <p:nvPr/>
        </p:nvGrpSpPr>
        <p:grpSpPr>
          <a:xfrm>
            <a:off x="459833" y="3501008"/>
            <a:ext cx="11354819" cy="2285277"/>
            <a:chOff x="461158" y="2594854"/>
            <a:chExt cx="11354819" cy="2285277"/>
          </a:xfrm>
        </p:grpSpPr>
        <p:sp>
          <p:nvSpPr>
            <p:cNvPr id="22" name="Triangle rectangle 21">
              <a:extLst>
                <a:ext uri="{FF2B5EF4-FFF2-40B4-BE49-F238E27FC236}">
                  <a16:creationId xmlns:a16="http://schemas.microsoft.com/office/drawing/2014/main" id="{AB2E78A3-20B2-47C7-A680-4A47AFCB874F}"/>
                </a:ext>
              </a:extLst>
            </p:cNvPr>
            <p:cNvSpPr/>
            <p:nvPr/>
          </p:nvSpPr>
          <p:spPr>
            <a:xfrm flipH="1" flipV="1">
              <a:off x="2962571" y="3830193"/>
              <a:ext cx="4491959" cy="1049938"/>
            </a:xfrm>
            <a:prstGeom prst="rtTriangle">
              <a:avLst/>
            </a:prstGeom>
            <a:gradFill>
              <a:gsLst>
                <a:gs pos="0">
                  <a:srgbClr val="969FA7">
                    <a:lumMod val="0"/>
                    <a:lumOff val="100000"/>
                    <a:alpha val="0"/>
                  </a:srgbClr>
                </a:gs>
                <a:gs pos="100000">
                  <a:sysClr val="windowText" lastClr="000000">
                    <a:lumMod val="95000"/>
                    <a:lumOff val="5000"/>
                  </a:sysClr>
                </a:gs>
              </a:gsLst>
              <a:lin ang="0" scaled="0"/>
            </a:gradFill>
            <a:ln w="22225" cap="rnd"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4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D6B63228-C1DD-49A9-B52B-D4572008706D}"/>
                </a:ext>
              </a:extLst>
            </p:cNvPr>
            <p:cNvSpPr/>
            <p:nvPr/>
          </p:nvSpPr>
          <p:spPr>
            <a:xfrm>
              <a:off x="471001" y="2658128"/>
              <a:ext cx="3110992" cy="1260000"/>
            </a:xfrm>
            <a:prstGeom prst="rect">
              <a:avLst/>
            </a:prstGeom>
            <a:solidFill>
              <a:schemeClr val="accent2"/>
            </a:solidFill>
            <a:ln>
              <a:noFill/>
            </a:ln>
            <a:effectLst>
              <a:innerShdw blurRad="254000">
                <a:schemeClr val="accent2">
                  <a:lumMod val="50000"/>
                  <a:alpha val="7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latin typeface="Calibri" panose="020F0502020204030204" pitchFamily="34" charset="0"/>
                <a:cs typeface="Calibri" panose="020F0502020204030204" pitchFamily="34" charset="0"/>
              </a:endParaRPr>
            </a:p>
          </p:txBody>
        </p:sp>
        <p:sp>
          <p:nvSpPr>
            <p:cNvPr id="32" name="ZoneTexte 31">
              <a:extLst>
                <a:ext uri="{FF2B5EF4-FFF2-40B4-BE49-F238E27FC236}">
                  <a16:creationId xmlns:a16="http://schemas.microsoft.com/office/drawing/2014/main" id="{B02ADA75-44E4-406E-9D99-DDDD11910920}"/>
                </a:ext>
              </a:extLst>
            </p:cNvPr>
            <p:cNvSpPr txBox="1"/>
            <p:nvPr/>
          </p:nvSpPr>
          <p:spPr>
            <a:xfrm>
              <a:off x="461158" y="2594854"/>
              <a:ext cx="3110992" cy="1200329"/>
            </a:xfrm>
            <a:prstGeom prst="rect">
              <a:avLst/>
            </a:prstGeom>
            <a:noFill/>
          </p:spPr>
          <p:txBody>
            <a:bodyPr wrap="square" rtlCol="0">
              <a:spAutoFit/>
            </a:bodyPr>
            <a:lstStyle>
              <a:defPPr>
                <a:defRPr lang="en-US"/>
              </a:defPPr>
              <a:lvl1pPr>
                <a:defRPr sz="3600" b="1">
                  <a:solidFill>
                    <a:schemeClr val="accent1">
                      <a:lumMod val="25000"/>
                      <a:lumOff val="75000"/>
                    </a:schemeClr>
                  </a:solidFill>
                  <a:latin typeface="Arial" panose="020B0604020202020204" pitchFamily="34" charset="0"/>
                  <a:cs typeface="Arial" panose="020B0604020202020204" pitchFamily="34" charset="0"/>
                </a:defRPr>
              </a:lvl1pPr>
            </a:lstStyle>
            <a:p>
              <a:pPr algn="ctr"/>
              <a:r>
                <a:rPr lang="fr-CH" sz="2400" dirty="0">
                  <a:solidFill>
                    <a:schemeClr val="accent1">
                      <a:lumMod val="10000"/>
                      <a:lumOff val="90000"/>
                    </a:schemeClr>
                  </a:solidFill>
                  <a:latin typeface="Calibri" panose="020F0502020204030204" pitchFamily="34" charset="0"/>
                  <a:cs typeface="Calibri" panose="020F0502020204030204" pitchFamily="34" charset="0"/>
                </a:rPr>
                <a:t>Médecins du travail et autres spécialistes </a:t>
              </a:r>
              <a:r>
                <a:rPr lang="fr-CH" sz="2400" dirty="0" err="1">
                  <a:solidFill>
                    <a:schemeClr val="accent1">
                      <a:lumMod val="10000"/>
                      <a:lumOff val="90000"/>
                    </a:schemeClr>
                  </a:solidFill>
                  <a:latin typeface="Calibri" panose="020F0502020204030204" pitchFamily="34" charset="0"/>
                  <a:cs typeface="Calibri" panose="020F0502020204030204" pitchFamily="34" charset="0"/>
                </a:rPr>
                <a:t>habilité∙es</a:t>
              </a:r>
              <a:endParaRPr lang="fr-CH" sz="2000" dirty="0">
                <a:solidFill>
                  <a:schemeClr val="accent1">
                    <a:lumMod val="10000"/>
                    <a:lumOff val="90000"/>
                  </a:schemeClr>
                </a:solidFill>
                <a:latin typeface="Calibri" panose="020F0502020204030204" pitchFamily="34" charset="0"/>
                <a:cs typeface="Calibri" panose="020F0502020204030204" pitchFamily="34" charset="0"/>
              </a:endParaRPr>
            </a:p>
          </p:txBody>
        </p:sp>
        <p:sp>
          <p:nvSpPr>
            <p:cNvPr id="33" name="Rectangle avec coins arrondis du même côté 33">
              <a:extLst>
                <a:ext uri="{FF2B5EF4-FFF2-40B4-BE49-F238E27FC236}">
                  <a16:creationId xmlns:a16="http://schemas.microsoft.com/office/drawing/2014/main" id="{8A8435F7-CD7F-4C78-A4AF-7E27B2401119}"/>
                </a:ext>
              </a:extLst>
            </p:cNvPr>
            <p:cNvSpPr/>
            <p:nvPr/>
          </p:nvSpPr>
          <p:spPr>
            <a:xfrm rot="5400000" flipH="1">
              <a:off x="7071432" y="-833107"/>
              <a:ext cx="1259999" cy="8229091"/>
            </a:xfrm>
            <a:prstGeom prst="round2SameRect">
              <a:avLst>
                <a:gd name="adj1" fmla="val 50000"/>
                <a:gd name="adj2" fmla="val 0"/>
              </a:avLst>
            </a:prstGeom>
            <a:gradFill flip="none" rotWithShape="1">
              <a:gsLst>
                <a:gs pos="40000">
                  <a:schemeClr val="bg1">
                    <a:lumMod val="95000"/>
                  </a:schemeClr>
                </a:gs>
                <a:gs pos="71000">
                  <a:srgbClr val="D8D8D8"/>
                </a:gs>
                <a:gs pos="100000">
                  <a:srgbClr val="EDEDE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latin typeface="Calibri" panose="020F0502020204030204" pitchFamily="34" charset="0"/>
                <a:cs typeface="Calibri" panose="020F0502020204030204" pitchFamily="34" charset="0"/>
              </a:endParaRPr>
            </a:p>
          </p:txBody>
        </p:sp>
        <p:sp>
          <p:nvSpPr>
            <p:cNvPr id="34" name="Rectangle 33">
              <a:extLst>
                <a:ext uri="{FF2B5EF4-FFF2-40B4-BE49-F238E27FC236}">
                  <a16:creationId xmlns:a16="http://schemas.microsoft.com/office/drawing/2014/main" id="{97B1093B-D684-49F2-84F2-4AEB3E1C88DC}"/>
                </a:ext>
              </a:extLst>
            </p:cNvPr>
            <p:cNvSpPr/>
            <p:nvPr/>
          </p:nvSpPr>
          <p:spPr>
            <a:xfrm>
              <a:off x="3586885" y="2680350"/>
              <a:ext cx="7901997" cy="390107"/>
            </a:xfrm>
            <a:prstGeom prst="rect">
              <a:avLst/>
            </a:prstGeom>
          </p:spPr>
          <p:txBody>
            <a:bodyPr wrap="square">
              <a:spAutoFit/>
            </a:bodyPr>
            <a:lstStyle/>
            <a:p>
              <a:pPr marL="176213" lvl="0" indent="-176213" algn="just">
                <a:lnSpc>
                  <a:spcPct val="114000"/>
                </a:lnSpc>
                <a:buClr>
                  <a:schemeClr val="accent1">
                    <a:lumMod val="50000"/>
                  </a:schemeClr>
                </a:buClr>
                <a:buFont typeface="Arial" panose="020B0604020202020204" pitchFamily="34" charset="0"/>
                <a:buChar char="•"/>
                <a:tabLst>
                  <a:tab pos="92075" algn="l"/>
                </a:tabLst>
              </a:pPr>
              <a:r>
                <a:rPr lang="fr-CH" b="1" dirty="0">
                  <a:latin typeface="Calibri" panose="020F0502020204030204" pitchFamily="34" charset="0"/>
                  <a:cs typeface="Calibri" panose="020F0502020204030204" pitchFamily="34" charset="0"/>
                </a:rPr>
                <a:t>Réaliser</a:t>
              </a:r>
              <a:r>
                <a:rPr lang="fr-CH" dirty="0">
                  <a:latin typeface="Calibri" panose="020F0502020204030204" pitchFamily="34" charset="0"/>
                  <a:cs typeface="Calibri" panose="020F0502020204030204" pitchFamily="34" charset="0"/>
                </a:rPr>
                <a:t> l’analyse de risques au poste de travail.</a:t>
              </a:r>
              <a:endParaRPr lang="fr-FR" dirty="0">
                <a:latin typeface="Calibri" panose="020F0502020204030204" pitchFamily="34" charset="0"/>
                <a:cs typeface="Calibri" panose="020F0502020204030204" pitchFamily="34" charset="0"/>
              </a:endParaRPr>
            </a:p>
          </p:txBody>
        </p:sp>
      </p:grpSp>
      <p:grpSp>
        <p:nvGrpSpPr>
          <p:cNvPr id="35" name="Groupe 34">
            <a:extLst>
              <a:ext uri="{FF2B5EF4-FFF2-40B4-BE49-F238E27FC236}">
                <a16:creationId xmlns:a16="http://schemas.microsoft.com/office/drawing/2014/main" id="{5BB7FB1A-8B8C-40E4-9E2A-2D2971F50A81}"/>
              </a:ext>
            </a:extLst>
          </p:cNvPr>
          <p:cNvGrpSpPr/>
          <p:nvPr/>
        </p:nvGrpSpPr>
        <p:grpSpPr>
          <a:xfrm>
            <a:off x="482316" y="5200100"/>
            <a:ext cx="11332335" cy="1260000"/>
            <a:chOff x="375099" y="3551411"/>
            <a:chExt cx="11332335" cy="2158022"/>
          </a:xfrm>
        </p:grpSpPr>
        <p:sp>
          <p:nvSpPr>
            <p:cNvPr id="36" name="Triangle rectangle 35">
              <a:extLst>
                <a:ext uri="{FF2B5EF4-FFF2-40B4-BE49-F238E27FC236}">
                  <a16:creationId xmlns:a16="http://schemas.microsoft.com/office/drawing/2014/main" id="{65215D86-4D73-4962-B0CF-D7A0208B8EB2}"/>
                </a:ext>
              </a:extLst>
            </p:cNvPr>
            <p:cNvSpPr/>
            <p:nvPr/>
          </p:nvSpPr>
          <p:spPr>
            <a:xfrm flipH="1" flipV="1">
              <a:off x="2876514" y="4659495"/>
              <a:ext cx="4491959" cy="1049938"/>
            </a:xfrm>
            <a:prstGeom prst="rtTriangle">
              <a:avLst/>
            </a:prstGeom>
            <a:gradFill>
              <a:gsLst>
                <a:gs pos="0">
                  <a:srgbClr val="969FA7">
                    <a:lumMod val="0"/>
                    <a:lumOff val="100000"/>
                    <a:alpha val="0"/>
                  </a:srgbClr>
                </a:gs>
                <a:gs pos="100000">
                  <a:sysClr val="windowText" lastClr="000000">
                    <a:lumMod val="95000"/>
                    <a:lumOff val="5000"/>
                  </a:sysClr>
                </a:gs>
              </a:gsLst>
              <a:lin ang="0" scaled="0"/>
            </a:gradFill>
            <a:ln w="22225" cap="rnd" cmpd="sng" algn="ctr">
              <a:noFill/>
              <a:prstDash val="solid"/>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400" b="0" i="0" u="none" strike="noStrike" kern="0" cap="none" spc="0" normalizeH="0" baseline="0" noProof="0">
                <a:ln>
                  <a:noFill/>
                </a:ln>
                <a:solidFill>
                  <a:prstClr val="white"/>
                </a:solidFill>
                <a:effectLst/>
                <a:uLnTx/>
                <a:uFillTx/>
                <a:latin typeface="Calibri" panose="020F0502020204030204" pitchFamily="34" charset="0"/>
                <a:cs typeface="Calibri" panose="020F0502020204030204" pitchFamily="34" charset="0"/>
              </a:endParaRPr>
            </a:p>
          </p:txBody>
        </p:sp>
        <p:grpSp>
          <p:nvGrpSpPr>
            <p:cNvPr id="37" name="Groupe 36">
              <a:extLst>
                <a:ext uri="{FF2B5EF4-FFF2-40B4-BE49-F238E27FC236}">
                  <a16:creationId xmlns:a16="http://schemas.microsoft.com/office/drawing/2014/main" id="{E8580A28-1AB5-44E4-BD6A-07806EEE9EA3}"/>
                </a:ext>
              </a:extLst>
            </p:cNvPr>
            <p:cNvGrpSpPr/>
            <p:nvPr/>
          </p:nvGrpSpPr>
          <p:grpSpPr>
            <a:xfrm>
              <a:off x="375099" y="3551411"/>
              <a:ext cx="11332335" cy="1926249"/>
              <a:chOff x="342648" y="3397811"/>
              <a:chExt cx="11332335" cy="1926249"/>
            </a:xfrm>
          </p:grpSpPr>
          <p:grpSp>
            <p:nvGrpSpPr>
              <p:cNvPr id="38" name="Groupe 37">
                <a:extLst>
                  <a:ext uri="{FF2B5EF4-FFF2-40B4-BE49-F238E27FC236}">
                    <a16:creationId xmlns:a16="http://schemas.microsoft.com/office/drawing/2014/main" id="{30DD0FC9-715D-4965-821A-15A08C16FAD4}"/>
                  </a:ext>
                </a:extLst>
              </p:cNvPr>
              <p:cNvGrpSpPr/>
              <p:nvPr/>
            </p:nvGrpSpPr>
            <p:grpSpPr>
              <a:xfrm>
                <a:off x="342648" y="3397811"/>
                <a:ext cx="11332335" cy="1926249"/>
                <a:chOff x="393463" y="3750563"/>
                <a:chExt cx="11332335" cy="1926249"/>
              </a:xfrm>
            </p:grpSpPr>
            <p:sp>
              <p:nvSpPr>
                <p:cNvPr id="40" name="Rectangle 39">
                  <a:extLst>
                    <a:ext uri="{FF2B5EF4-FFF2-40B4-BE49-F238E27FC236}">
                      <a16:creationId xmlns:a16="http://schemas.microsoft.com/office/drawing/2014/main" id="{673D7EF3-9C65-4F1F-844D-5BDB8947C996}"/>
                    </a:ext>
                  </a:extLst>
                </p:cNvPr>
                <p:cNvSpPr/>
                <p:nvPr/>
              </p:nvSpPr>
              <p:spPr>
                <a:xfrm>
                  <a:off x="393463" y="3750570"/>
                  <a:ext cx="3120835" cy="1926242"/>
                </a:xfrm>
                <a:prstGeom prst="rect">
                  <a:avLst/>
                </a:prstGeom>
                <a:solidFill>
                  <a:schemeClr val="accent2"/>
                </a:solidFill>
                <a:ln>
                  <a:noFill/>
                </a:ln>
                <a:effectLst>
                  <a:innerShdw blurRad="254000">
                    <a:schemeClr val="accent2">
                      <a:lumMod val="50000"/>
                      <a:alpha val="7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latin typeface="Calibri" panose="020F0502020204030204" pitchFamily="34" charset="0"/>
                    <a:cs typeface="Calibri" panose="020F0502020204030204" pitchFamily="34" charset="0"/>
                  </a:endParaRPr>
                </a:p>
              </p:txBody>
            </p:sp>
            <p:sp>
              <p:nvSpPr>
                <p:cNvPr id="41" name="Rectangle avec coins arrondis du même côté 35">
                  <a:extLst>
                    <a:ext uri="{FF2B5EF4-FFF2-40B4-BE49-F238E27FC236}">
                      <a16:creationId xmlns:a16="http://schemas.microsoft.com/office/drawing/2014/main" id="{8F21B996-C55E-47C5-8E75-151436A4BC2E}"/>
                    </a:ext>
                  </a:extLst>
                </p:cNvPr>
                <p:cNvSpPr/>
                <p:nvPr/>
              </p:nvSpPr>
              <p:spPr>
                <a:xfrm rot="5400000" flipH="1">
                  <a:off x="6663635" y="601224"/>
                  <a:ext cx="1912823" cy="8211502"/>
                </a:xfrm>
                <a:prstGeom prst="round2SameRect">
                  <a:avLst>
                    <a:gd name="adj1" fmla="val 50000"/>
                    <a:gd name="adj2" fmla="val 0"/>
                  </a:avLst>
                </a:prstGeom>
                <a:gradFill flip="none" rotWithShape="1">
                  <a:gsLst>
                    <a:gs pos="40000">
                      <a:schemeClr val="bg1">
                        <a:lumMod val="95000"/>
                      </a:schemeClr>
                    </a:gs>
                    <a:gs pos="71000">
                      <a:srgbClr val="D8D8D8"/>
                    </a:gs>
                    <a:gs pos="100000">
                      <a:srgbClr val="EDEDED"/>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latin typeface="Calibri" panose="020F0502020204030204" pitchFamily="34" charset="0"/>
                    <a:cs typeface="Calibri" panose="020F0502020204030204" pitchFamily="34" charset="0"/>
                  </a:endParaRPr>
                </a:p>
              </p:txBody>
            </p:sp>
            <p:sp>
              <p:nvSpPr>
                <p:cNvPr id="42" name="Rectangle 41">
                  <a:extLst>
                    <a:ext uri="{FF2B5EF4-FFF2-40B4-BE49-F238E27FC236}">
                      <a16:creationId xmlns:a16="http://schemas.microsoft.com/office/drawing/2014/main" id="{E627603A-B6E8-4148-BC14-BE03A133234A}"/>
                    </a:ext>
                  </a:extLst>
                </p:cNvPr>
                <p:cNvSpPr/>
                <p:nvPr/>
              </p:nvSpPr>
              <p:spPr>
                <a:xfrm>
                  <a:off x="3520136" y="3828550"/>
                  <a:ext cx="7867403" cy="1749865"/>
                </a:xfrm>
                <a:prstGeom prst="rect">
                  <a:avLst/>
                </a:prstGeom>
              </p:spPr>
              <p:txBody>
                <a:bodyPr wrap="square">
                  <a:spAutoFit/>
                </a:bodyPr>
                <a:lstStyle/>
                <a:p>
                  <a:pPr marL="176213" lvl="0" indent="-176213" algn="just">
                    <a:lnSpc>
                      <a:spcPct val="114000"/>
                    </a:lnSpc>
                    <a:spcAft>
                      <a:spcPts val="300"/>
                    </a:spcAft>
                    <a:buClr>
                      <a:schemeClr val="accent1">
                        <a:lumMod val="50000"/>
                      </a:schemeClr>
                    </a:buClr>
                    <a:buFont typeface="Arial" panose="020B0604020202020204" pitchFamily="34" charset="0"/>
                    <a:buChar char="•"/>
                    <a:tabLst>
                      <a:tab pos="92075" algn="l"/>
                    </a:tabLst>
                  </a:pPr>
                  <a:r>
                    <a:rPr lang="fr-CH" dirty="0">
                      <a:latin typeface="Calibri" panose="020F0502020204030204" pitchFamily="34" charset="0"/>
                      <a:cs typeface="Calibri" panose="020F0502020204030204" pitchFamily="34" charset="0"/>
                    </a:rPr>
                    <a:t>En cas de dangers professionnels et si absence d’une analyse de risques ou d’aménagements adéquats, rédiger un </a:t>
                  </a:r>
                  <a:r>
                    <a:rPr lang="fr-CH" b="1" dirty="0">
                      <a:latin typeface="Calibri" panose="020F0502020204030204" pitchFamily="34" charset="0"/>
                      <a:cs typeface="Calibri" panose="020F0502020204030204" pitchFamily="34" charset="0"/>
                    </a:rPr>
                    <a:t>avis d’inaptitude </a:t>
                  </a:r>
                  <a:r>
                    <a:rPr lang="fr-CH" b="1" dirty="0">
                      <a:solidFill>
                        <a:srgbClr val="FF0000"/>
                      </a:solidFill>
                      <a:latin typeface="Calibri" panose="020F0502020204030204" pitchFamily="34" charset="0"/>
                      <a:cs typeface="Calibri" panose="020F0502020204030204" pitchFamily="34" charset="0"/>
                    </a:rPr>
                    <a:t>(80% du salaire versé par l’employeur)</a:t>
                  </a:r>
                  <a:endParaRPr lang="fr-CH" dirty="0">
                    <a:solidFill>
                      <a:srgbClr val="FF0000"/>
                    </a:solidFill>
                    <a:latin typeface="Calibri" panose="020F0502020204030204" pitchFamily="34" charset="0"/>
                    <a:cs typeface="Calibri" panose="020F0502020204030204" pitchFamily="34" charset="0"/>
                  </a:endParaRPr>
                </a:p>
              </p:txBody>
            </p:sp>
          </p:grpSp>
          <p:sp>
            <p:nvSpPr>
              <p:cNvPr id="39" name="ZoneTexte 38">
                <a:extLst>
                  <a:ext uri="{FF2B5EF4-FFF2-40B4-BE49-F238E27FC236}">
                    <a16:creationId xmlns:a16="http://schemas.microsoft.com/office/drawing/2014/main" id="{A9C68E31-397F-4C90-9E05-B0331BEB10E8}"/>
                  </a:ext>
                </a:extLst>
              </p:cNvPr>
              <p:cNvSpPr txBox="1"/>
              <p:nvPr/>
            </p:nvSpPr>
            <p:spPr>
              <a:xfrm>
                <a:off x="364896" y="3709495"/>
                <a:ext cx="3046668" cy="461665"/>
              </a:xfrm>
              <a:prstGeom prst="rect">
                <a:avLst/>
              </a:prstGeom>
              <a:noFill/>
            </p:spPr>
            <p:txBody>
              <a:bodyPr wrap="square" rtlCol="0">
                <a:spAutoFit/>
              </a:bodyPr>
              <a:lstStyle>
                <a:defPPr>
                  <a:defRPr lang="en-US"/>
                </a:defPPr>
                <a:lvl1pPr>
                  <a:defRPr sz="3600" b="1">
                    <a:solidFill>
                      <a:schemeClr val="accent1">
                        <a:lumMod val="25000"/>
                        <a:lumOff val="75000"/>
                      </a:schemeClr>
                    </a:solidFill>
                    <a:latin typeface="Arial" panose="020B0604020202020204" pitchFamily="34" charset="0"/>
                    <a:cs typeface="Arial" panose="020B0604020202020204" pitchFamily="34" charset="0"/>
                  </a:defRPr>
                </a:lvl1pPr>
              </a:lstStyle>
              <a:p>
                <a:pPr algn="ctr"/>
                <a:r>
                  <a:rPr lang="fr-CH" sz="2400" dirty="0">
                    <a:solidFill>
                      <a:schemeClr val="accent1">
                        <a:lumMod val="10000"/>
                        <a:lumOff val="90000"/>
                      </a:schemeClr>
                    </a:solidFill>
                    <a:latin typeface="Calibri" panose="020F0502020204030204" pitchFamily="34" charset="0"/>
                    <a:cs typeface="Calibri" panose="020F0502020204030204" pitchFamily="34" charset="0"/>
                  </a:rPr>
                  <a:t>Médecin </a:t>
                </a:r>
                <a:r>
                  <a:rPr lang="fr-CH" sz="2400" dirty="0" err="1">
                    <a:solidFill>
                      <a:schemeClr val="accent1">
                        <a:lumMod val="10000"/>
                        <a:lumOff val="90000"/>
                      </a:schemeClr>
                    </a:solidFill>
                    <a:latin typeface="Calibri" panose="020F0502020204030204" pitchFamily="34" charset="0"/>
                    <a:cs typeface="Calibri" panose="020F0502020204030204" pitchFamily="34" charset="0"/>
                  </a:rPr>
                  <a:t>traitant·e</a:t>
                </a:r>
                <a:endParaRPr lang="fr-CH" sz="2400" dirty="0">
                  <a:solidFill>
                    <a:schemeClr val="accent1">
                      <a:lumMod val="10000"/>
                      <a:lumOff val="90000"/>
                    </a:schemeClr>
                  </a:solidFill>
                  <a:latin typeface="Calibri" panose="020F0502020204030204" pitchFamily="34" charset="0"/>
                  <a:cs typeface="Calibri" panose="020F0502020204030204" pitchFamily="34" charset="0"/>
                </a:endParaRPr>
              </a:p>
            </p:txBody>
          </p:sp>
        </p:grpSp>
      </p:grpSp>
    </p:spTree>
    <p:extLst>
      <p:ext uri="{BB962C8B-B14F-4D97-AF65-F5344CB8AC3E}">
        <p14:creationId xmlns:p14="http://schemas.microsoft.com/office/powerpoint/2010/main" val="720559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2A56562-2130-3022-6EC4-D5D910B9215E}"/>
              </a:ext>
            </a:extLst>
          </p:cNvPr>
          <p:cNvSpPr>
            <a:spLocks noGrp="1"/>
          </p:cNvSpPr>
          <p:nvPr>
            <p:ph type="ctrTitle"/>
          </p:nvPr>
        </p:nvSpPr>
        <p:spPr>
          <a:xfrm>
            <a:off x="482383" y="906619"/>
            <a:ext cx="10993549" cy="1762457"/>
          </a:xfrm>
        </p:spPr>
        <p:txBody>
          <a:bodyPr>
            <a:noAutofit/>
          </a:bodyPr>
          <a:lstStyle/>
          <a:p>
            <a:pPr marL="536575" indent="-536575">
              <a:lnSpc>
                <a:spcPct val="150000"/>
              </a:lnSpc>
              <a:spcBef>
                <a:spcPts val="0"/>
              </a:spcBef>
              <a:spcAft>
                <a:spcPts val="3600"/>
              </a:spcAft>
            </a:pPr>
            <a:r>
              <a:rPr lang="fr-CH" sz="2800" b="1" dirty="0"/>
              <a:t>3. 	Comment la législation est-elle appliquée?</a:t>
            </a:r>
            <a:br>
              <a:rPr lang="fr-CH" sz="2800" b="1" dirty="0"/>
            </a:br>
            <a:r>
              <a:rPr lang="fr-CH" sz="2400" b="1" dirty="0"/>
              <a:t>r</a:t>
            </a:r>
            <a:r>
              <a:rPr lang="fr-CH" sz="2400" b="1" spc="80" dirty="0"/>
              <a:t>ésultats de la recherche « protection de la maternité au travail » (FNS, 2017-2020)</a:t>
            </a:r>
            <a:endParaRPr lang="fr-CH" sz="2400" b="1" dirty="0"/>
          </a:p>
        </p:txBody>
      </p:sp>
      <p:sp>
        <p:nvSpPr>
          <p:cNvPr id="2" name="ZoneTexte 1">
            <a:extLst>
              <a:ext uri="{FF2B5EF4-FFF2-40B4-BE49-F238E27FC236}">
                <a16:creationId xmlns:a16="http://schemas.microsoft.com/office/drawing/2014/main" id="{AD286880-0BDB-755C-53DA-2F069F6FAF0A}"/>
              </a:ext>
            </a:extLst>
          </p:cNvPr>
          <p:cNvSpPr txBox="1"/>
          <p:nvPr/>
        </p:nvSpPr>
        <p:spPr>
          <a:xfrm>
            <a:off x="1775520" y="3238514"/>
            <a:ext cx="9053171" cy="1938992"/>
          </a:xfrm>
          <a:prstGeom prst="rect">
            <a:avLst/>
          </a:prstGeom>
          <a:solidFill>
            <a:schemeClr val="bg1"/>
          </a:solidFill>
        </p:spPr>
        <p:txBody>
          <a:bodyPr wrap="square" rtlCol="0">
            <a:spAutoFit/>
          </a:bodyPr>
          <a:lstStyle/>
          <a:p>
            <a:r>
              <a:rPr lang="fr-CH" sz="2000" b="1" spc="100" dirty="0">
                <a:latin typeface="Calibri Light" panose="020F0302020204030204" pitchFamily="34" charset="0"/>
                <a:cs typeface="Calibri Light" panose="020F0302020204030204" pitchFamily="34" charset="0"/>
              </a:rPr>
              <a:t>Equipe</a:t>
            </a:r>
          </a:p>
          <a:p>
            <a:r>
              <a:rPr lang="fr-CH" sz="2000" spc="100" dirty="0">
                <a:latin typeface="Calibri Light" panose="020F0302020204030204" pitchFamily="34" charset="0"/>
                <a:cs typeface="Calibri Light" panose="020F0302020204030204" pitchFamily="34" charset="0"/>
              </a:rPr>
              <a:t>Isabelle </a:t>
            </a:r>
            <a:r>
              <a:rPr lang="fr-CH" sz="2000" cap="all" spc="100" dirty="0">
                <a:solidFill>
                  <a:srgbClr val="903163"/>
                </a:solidFill>
                <a:latin typeface="Calibri Light" panose="020F0302020204030204" pitchFamily="34" charset="0"/>
                <a:cs typeface="Calibri Light" panose="020F0302020204030204" pitchFamily="34" charset="0"/>
              </a:rPr>
              <a:t>Probst</a:t>
            </a:r>
            <a:r>
              <a:rPr lang="fr-CH" sz="2000" spc="100" dirty="0">
                <a:latin typeface="Calibri Light" panose="020F0302020204030204" pitchFamily="34" charset="0"/>
                <a:cs typeface="Calibri Light" panose="020F0302020204030204" pitchFamily="34" charset="0"/>
              </a:rPr>
              <a:t>, Peggy </a:t>
            </a:r>
            <a:r>
              <a:rPr lang="fr-CH" sz="2000" cap="all" spc="100" dirty="0">
                <a:solidFill>
                  <a:srgbClr val="903163"/>
                </a:solidFill>
                <a:latin typeface="Calibri Light" panose="020F0302020204030204" pitchFamily="34" charset="0"/>
                <a:cs typeface="Calibri Light" panose="020F0302020204030204" pitchFamily="34" charset="0"/>
              </a:rPr>
              <a:t>Krief</a:t>
            </a:r>
            <a:r>
              <a:rPr lang="fr-CH" sz="2000" spc="100" dirty="0">
                <a:latin typeface="Calibri Light" panose="020F0302020204030204" pitchFamily="34" charset="0"/>
                <a:cs typeface="Calibri Light" panose="020F0302020204030204" pitchFamily="34" charset="0"/>
              </a:rPr>
              <a:t>, Brigitta Danuser, Alessia </a:t>
            </a:r>
            <a:r>
              <a:rPr lang="fr-CH" sz="2000" cap="all" spc="100" dirty="0">
                <a:solidFill>
                  <a:srgbClr val="903163"/>
                </a:solidFill>
                <a:latin typeface="Calibri Light" panose="020F0302020204030204" pitchFamily="34" charset="0"/>
                <a:cs typeface="Calibri Light" panose="020F0302020204030204" pitchFamily="34" charset="0"/>
              </a:rPr>
              <a:t>Abderhalden-Zellweger</a:t>
            </a:r>
            <a:r>
              <a:rPr lang="fr-CH" sz="2000" spc="100" dirty="0">
                <a:latin typeface="Calibri Light" panose="020F0302020204030204" pitchFamily="34" charset="0"/>
                <a:cs typeface="Calibri Light" panose="020F0302020204030204" pitchFamily="34" charset="0"/>
              </a:rPr>
              <a:t>, Maria-Pia </a:t>
            </a:r>
            <a:r>
              <a:rPr lang="fr-CH" sz="2000" cap="all" spc="100" dirty="0">
                <a:solidFill>
                  <a:srgbClr val="903163"/>
                </a:solidFill>
                <a:latin typeface="Calibri Light" panose="020F0302020204030204" pitchFamily="34" charset="0"/>
                <a:cs typeface="Calibri Light" panose="020F0302020204030204" pitchFamily="34" charset="0"/>
              </a:rPr>
              <a:t>Politis Mercier</a:t>
            </a:r>
          </a:p>
          <a:p>
            <a:endParaRPr lang="fr-CH" sz="2000" spc="100" dirty="0">
              <a:latin typeface="Calibri Light" panose="020F0302020204030204" pitchFamily="34" charset="0"/>
              <a:cs typeface="Calibri Light" panose="020F0302020204030204" pitchFamily="34" charset="0"/>
            </a:endParaRPr>
          </a:p>
          <a:p>
            <a:r>
              <a:rPr lang="fr-CH" sz="2000" b="1" spc="100" dirty="0">
                <a:latin typeface="Calibri Light" panose="020F0302020204030204" pitchFamily="34" charset="0"/>
                <a:cs typeface="Calibri Light" panose="020F0302020204030204" pitchFamily="34" charset="0"/>
              </a:rPr>
              <a:t>Avec le soutien de</a:t>
            </a:r>
          </a:p>
          <a:p>
            <a:r>
              <a:rPr lang="fr-CH" sz="2000" spc="100" dirty="0">
                <a:latin typeface="Calibri Light" panose="020F0302020204030204" pitchFamily="34" charset="0"/>
                <a:cs typeface="Calibri Light" panose="020F0302020204030204" pitchFamily="34" charset="0"/>
              </a:rPr>
              <a:t>Pascal </a:t>
            </a:r>
            <a:r>
              <a:rPr lang="fr-CH" sz="2000" cap="all" spc="100" dirty="0">
                <a:solidFill>
                  <a:srgbClr val="903163"/>
                </a:solidFill>
                <a:latin typeface="Calibri Light" panose="020F0302020204030204" pitchFamily="34" charset="0"/>
                <a:cs typeface="Calibri Light" panose="020F0302020204030204" pitchFamily="34" charset="0"/>
              </a:rPr>
              <a:t>Wild</a:t>
            </a:r>
            <a:r>
              <a:rPr lang="fr-CH" sz="2000" spc="100" dirty="0">
                <a:latin typeface="Calibri Light" panose="020F0302020204030204" pitchFamily="34" charset="0"/>
                <a:cs typeface="Calibri Light" panose="020F0302020204030204" pitchFamily="34" charset="0"/>
              </a:rPr>
              <a:t>, Michela </a:t>
            </a:r>
            <a:r>
              <a:rPr lang="fr-CH" sz="2000" cap="all" spc="100" dirty="0">
                <a:solidFill>
                  <a:srgbClr val="903163"/>
                </a:solidFill>
                <a:latin typeface="Calibri Light" panose="020F0302020204030204" pitchFamily="34" charset="0"/>
                <a:cs typeface="Calibri Light" panose="020F0302020204030204" pitchFamily="34" charset="0"/>
              </a:rPr>
              <a:t>Zenoni</a:t>
            </a:r>
            <a:r>
              <a:rPr lang="fr-CH" sz="2000" spc="100" dirty="0">
                <a:latin typeface="Calibri Light" panose="020F0302020204030204" pitchFamily="34" charset="0"/>
                <a:cs typeface="Calibri Light" panose="020F0302020204030204" pitchFamily="34" charset="0"/>
              </a:rPr>
              <a:t>, Lynn </a:t>
            </a:r>
            <a:r>
              <a:rPr lang="fr-CH" sz="2000" cap="all" spc="100" dirty="0">
                <a:solidFill>
                  <a:srgbClr val="903163"/>
                </a:solidFill>
                <a:latin typeface="Calibri Light" panose="020F0302020204030204" pitchFamily="34" charset="0"/>
                <a:cs typeface="Calibri Light" panose="020F0302020204030204" pitchFamily="34" charset="0"/>
              </a:rPr>
              <a:t>Mackenzie</a:t>
            </a:r>
          </a:p>
        </p:txBody>
      </p:sp>
      <p:grpSp>
        <p:nvGrpSpPr>
          <p:cNvPr id="10" name="Groupe 9">
            <a:extLst>
              <a:ext uri="{FF2B5EF4-FFF2-40B4-BE49-F238E27FC236}">
                <a16:creationId xmlns:a16="http://schemas.microsoft.com/office/drawing/2014/main" id="{6A4635FF-9572-7523-5BD8-FADA97899FE9}"/>
              </a:ext>
            </a:extLst>
          </p:cNvPr>
          <p:cNvGrpSpPr/>
          <p:nvPr/>
        </p:nvGrpSpPr>
        <p:grpSpPr>
          <a:xfrm>
            <a:off x="511261" y="5920195"/>
            <a:ext cx="11169478" cy="656744"/>
            <a:chOff x="441329" y="5663846"/>
            <a:chExt cx="11169478" cy="656744"/>
          </a:xfrm>
        </p:grpSpPr>
        <p:pic>
          <p:nvPicPr>
            <p:cNvPr id="11" name="Picture 1" descr="Logo accompagnant les projets bénéficiant d'un soutien de l'Etat de Vaud">
              <a:extLst>
                <a:ext uri="{FF2B5EF4-FFF2-40B4-BE49-F238E27FC236}">
                  <a16:creationId xmlns:a16="http://schemas.microsoft.com/office/drawing/2014/main" id="{EE0CF86C-EF24-3CFB-716C-1523D359238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1452" y="5816529"/>
              <a:ext cx="1053141" cy="354361"/>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1" descr="logo_unisante_RVB.png">
              <a:extLst>
                <a:ext uri="{FF2B5EF4-FFF2-40B4-BE49-F238E27FC236}">
                  <a16:creationId xmlns:a16="http://schemas.microsoft.com/office/drawing/2014/main" id="{5DAEBAD1-DA10-A915-4746-DA8742C8637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329" y="5687977"/>
              <a:ext cx="1450624" cy="572724"/>
            </a:xfrm>
            <a:prstGeom prst="rect">
              <a:avLst/>
            </a:prstGeom>
          </p:spPr>
        </p:pic>
        <p:pic>
          <p:nvPicPr>
            <p:cNvPr id="13" name="Image 12">
              <a:extLst>
                <a:ext uri="{FF2B5EF4-FFF2-40B4-BE49-F238E27FC236}">
                  <a16:creationId xmlns:a16="http://schemas.microsoft.com/office/drawing/2014/main" id="{854D7CEC-B133-6891-DFF9-111BE0082879}"/>
                </a:ext>
              </a:extLst>
            </p:cNvPr>
            <p:cNvPicPr>
              <a:picLocks noChangeAspect="1"/>
            </p:cNvPicPr>
            <p:nvPr/>
          </p:nvPicPr>
          <p:blipFill>
            <a:blip r:embed="rId4"/>
            <a:stretch>
              <a:fillRect/>
            </a:stretch>
          </p:blipFill>
          <p:spPr>
            <a:xfrm>
              <a:off x="3185539" y="5663846"/>
              <a:ext cx="735009" cy="656744"/>
            </a:xfrm>
            <a:prstGeom prst="rect">
              <a:avLst/>
            </a:prstGeom>
          </p:spPr>
        </p:pic>
        <p:pic>
          <p:nvPicPr>
            <p:cNvPr id="14" name="Picture 4" descr="Image associÃ©e">
              <a:extLst>
                <a:ext uri="{FF2B5EF4-FFF2-40B4-BE49-F238E27FC236}">
                  <a16:creationId xmlns:a16="http://schemas.microsoft.com/office/drawing/2014/main" id="{2B79D0AB-B38B-811F-AB9C-5B65EDE3825B}"/>
                </a:ext>
              </a:extLst>
            </p:cNvPr>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97758" y="5797159"/>
              <a:ext cx="1996484" cy="354361"/>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4">
              <a:extLst>
                <a:ext uri="{FF2B5EF4-FFF2-40B4-BE49-F238E27FC236}">
                  <a16:creationId xmlns:a16="http://schemas.microsoft.com/office/drawing/2014/main" id="{15900074-E149-7A12-26BB-AD002E271224}"/>
                </a:ext>
              </a:extLst>
            </p:cNvPr>
            <p:cNvPicPr>
              <a:picLocks noChangeAspect="1"/>
            </p:cNvPicPr>
            <p:nvPr/>
          </p:nvPicPr>
          <p:blipFill>
            <a:blip r:embed="rId6"/>
            <a:stretch>
              <a:fillRect/>
            </a:stretch>
          </p:blipFill>
          <p:spPr>
            <a:xfrm>
              <a:off x="10515600" y="5816529"/>
              <a:ext cx="1095207" cy="501116"/>
            </a:xfrm>
            <a:prstGeom prst="rect">
              <a:avLst/>
            </a:prstGeom>
          </p:spPr>
        </p:pic>
      </p:grpSp>
    </p:spTree>
    <p:extLst>
      <p:ext uri="{BB962C8B-B14F-4D97-AF65-F5344CB8AC3E}">
        <p14:creationId xmlns:p14="http://schemas.microsoft.com/office/powerpoint/2010/main" val="3485890270"/>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H" dirty="0"/>
              <a:t>Questions DE RECHERCHE</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13</a:t>
            </a:fld>
            <a:endParaRPr lang="en-US" dirty="0"/>
          </a:p>
        </p:txBody>
      </p:sp>
      <p:sp>
        <p:nvSpPr>
          <p:cNvPr id="28" name="ZoneTexte 27"/>
          <p:cNvSpPr txBox="1"/>
          <p:nvPr/>
        </p:nvSpPr>
        <p:spPr>
          <a:xfrm>
            <a:off x="960866" y="4979280"/>
            <a:ext cx="468630" cy="646331"/>
          </a:xfrm>
          <a:prstGeom prst="rect">
            <a:avLst/>
          </a:prstGeom>
          <a:noFill/>
        </p:spPr>
        <p:txBody>
          <a:bodyPr wrap="square" rtlCol="0">
            <a:spAutoFit/>
          </a:bodyPr>
          <a:lstStyle/>
          <a:p>
            <a:r>
              <a:rPr lang="fr-CH" sz="3600" b="1" dirty="0">
                <a:solidFill>
                  <a:schemeClr val="accent1">
                    <a:lumMod val="10000"/>
                    <a:lumOff val="90000"/>
                  </a:schemeClr>
                </a:solidFill>
                <a:latin typeface="Arial" panose="020B0604020202020204" pitchFamily="34" charset="0"/>
                <a:cs typeface="Arial" panose="020B0604020202020204" pitchFamily="34" charset="0"/>
              </a:rPr>
              <a:t>3</a:t>
            </a:r>
          </a:p>
        </p:txBody>
      </p:sp>
      <p:sp>
        <p:nvSpPr>
          <p:cNvPr id="32" name="Triangle rectangle 31"/>
          <p:cNvSpPr/>
          <p:nvPr/>
        </p:nvSpPr>
        <p:spPr>
          <a:xfrm flipV="1">
            <a:off x="1894102" y="5846727"/>
            <a:ext cx="5173793" cy="1116000"/>
          </a:xfrm>
          <a:prstGeom prst="rtTriangle">
            <a:avLst/>
          </a:prstGeom>
          <a:gradFill>
            <a:gsLst>
              <a:gs pos="0">
                <a:schemeClr val="accent4">
                  <a:lumMod val="0"/>
                  <a:lumOff val="100000"/>
                  <a:alpha val="0"/>
                </a:schemeClr>
              </a:gs>
              <a:gs pos="100000">
                <a:schemeClr val="tx1">
                  <a:lumMod val="95000"/>
                  <a:lumOff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Triangle rectangle 13"/>
          <p:cNvSpPr/>
          <p:nvPr/>
        </p:nvSpPr>
        <p:spPr>
          <a:xfrm flipH="1" flipV="1">
            <a:off x="5756687" y="4429177"/>
            <a:ext cx="5128193" cy="1116000"/>
          </a:xfrm>
          <a:prstGeom prst="rtTriangle">
            <a:avLst/>
          </a:prstGeom>
          <a:gradFill>
            <a:gsLst>
              <a:gs pos="0">
                <a:schemeClr val="accent4">
                  <a:lumMod val="0"/>
                  <a:lumOff val="100000"/>
                  <a:alpha val="0"/>
                </a:schemeClr>
              </a:gs>
              <a:gs pos="100000">
                <a:schemeClr val="tx1">
                  <a:lumMod val="95000"/>
                  <a:lumOff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5" name="Rectangle avec coins arrondis du même côté 14"/>
          <p:cNvSpPr/>
          <p:nvPr/>
        </p:nvSpPr>
        <p:spPr>
          <a:xfrm rot="5400000" flipH="1">
            <a:off x="7176980" y="1325916"/>
            <a:ext cx="1368000" cy="6071335"/>
          </a:xfrm>
          <a:prstGeom prst="round2SameRect">
            <a:avLst>
              <a:gd name="adj1" fmla="val 50000"/>
              <a:gd name="adj2" fmla="val 0"/>
            </a:avLst>
          </a:prstGeom>
          <a:gradFill flip="none" rotWithShape="1">
            <a:gsLst>
              <a:gs pos="82000">
                <a:srgbClr val="E6E6E6"/>
              </a:gs>
              <a:gs pos="40000">
                <a:schemeClr val="accent4">
                  <a:lumMod val="0"/>
                  <a:lumOff val="100000"/>
                </a:schemeClr>
              </a:gs>
              <a:gs pos="71000">
                <a:srgbClr val="D8D8D8"/>
              </a:gs>
              <a:gs pos="100000">
                <a:srgbClr val="EDEDED">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9" name="Groupe 8"/>
          <p:cNvGrpSpPr/>
          <p:nvPr/>
        </p:nvGrpSpPr>
        <p:grpSpPr>
          <a:xfrm>
            <a:off x="9951903" y="3914368"/>
            <a:ext cx="754380" cy="769554"/>
            <a:chOff x="10790542" y="3368356"/>
            <a:chExt cx="754380" cy="769554"/>
          </a:xfrm>
        </p:grpSpPr>
        <p:sp>
          <p:nvSpPr>
            <p:cNvPr id="23" name="Ellipse 22"/>
            <p:cNvSpPr/>
            <p:nvPr/>
          </p:nvSpPr>
          <p:spPr>
            <a:xfrm>
              <a:off x="10790542" y="3368356"/>
              <a:ext cx="754380" cy="769554"/>
            </a:xfrm>
            <a:prstGeom prst="ellipse">
              <a:avLst/>
            </a:prstGeom>
            <a:solidFill>
              <a:srgbClr val="903163"/>
            </a:solidFill>
            <a:ln>
              <a:noFill/>
            </a:ln>
            <a:effectLst>
              <a:innerShdw blurRad="127000" dist="889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9" name="ZoneTexte 28"/>
            <p:cNvSpPr txBox="1"/>
            <p:nvPr/>
          </p:nvSpPr>
          <p:spPr>
            <a:xfrm>
              <a:off x="10952467" y="3429967"/>
              <a:ext cx="430530" cy="646331"/>
            </a:xfrm>
            <a:prstGeom prst="rect">
              <a:avLst/>
            </a:prstGeom>
            <a:noFill/>
          </p:spPr>
          <p:txBody>
            <a:bodyPr wrap="square" rtlCol="0">
              <a:spAutoFit/>
            </a:bodyPr>
            <a:lstStyle>
              <a:defPPr>
                <a:defRPr lang="en-US"/>
              </a:defPPr>
              <a:lvl1pPr>
                <a:defRPr sz="3600" b="1">
                  <a:solidFill>
                    <a:schemeClr val="accent1">
                      <a:lumMod val="25000"/>
                      <a:lumOff val="75000"/>
                    </a:schemeClr>
                  </a:solidFill>
                  <a:latin typeface="Arial" panose="020B0604020202020204" pitchFamily="34" charset="0"/>
                  <a:cs typeface="Arial" panose="020B0604020202020204" pitchFamily="34" charset="0"/>
                </a:defRPr>
              </a:lvl1pPr>
            </a:lstStyle>
            <a:p>
              <a:r>
                <a:rPr lang="fr-CH" dirty="0">
                  <a:solidFill>
                    <a:schemeClr val="accent1">
                      <a:lumMod val="10000"/>
                      <a:lumOff val="90000"/>
                    </a:schemeClr>
                  </a:solidFill>
                </a:rPr>
                <a:t>2</a:t>
              </a:r>
            </a:p>
          </p:txBody>
        </p:sp>
      </p:grpSp>
      <p:sp>
        <p:nvSpPr>
          <p:cNvPr id="25" name="Rectangle 24"/>
          <p:cNvSpPr/>
          <p:nvPr/>
        </p:nvSpPr>
        <p:spPr>
          <a:xfrm>
            <a:off x="5113345" y="4002133"/>
            <a:ext cx="4737600" cy="707886"/>
          </a:xfrm>
          <a:prstGeom prst="rect">
            <a:avLst/>
          </a:prstGeom>
        </p:spPr>
        <p:txBody>
          <a:bodyPr wrap="square">
            <a:spAutoFit/>
          </a:bodyPr>
          <a:lstStyle/>
          <a:p>
            <a:pPr algn="just"/>
            <a:r>
              <a:rPr lang="fr-FR" sz="2000" dirty="0">
                <a:latin typeface="Calibri" panose="020F0502020204030204" pitchFamily="34" charset="0"/>
                <a:cs typeface="Calibri" panose="020F0502020204030204" pitchFamily="34" charset="0"/>
              </a:rPr>
              <a:t>Quels sont les </a:t>
            </a:r>
            <a:r>
              <a:rPr lang="fr-FR" sz="2000" b="1" dirty="0">
                <a:solidFill>
                  <a:schemeClr val="accent1">
                    <a:lumMod val="75000"/>
                    <a:lumOff val="25000"/>
                  </a:schemeClr>
                </a:solidFill>
                <a:latin typeface="Calibri" panose="020F0502020204030204" pitchFamily="34" charset="0"/>
                <a:cs typeface="Calibri" panose="020F0502020204030204" pitchFamily="34" charset="0"/>
              </a:rPr>
              <a:t>obstacles</a:t>
            </a:r>
            <a:r>
              <a:rPr lang="fr-FR" sz="2000" dirty="0">
                <a:latin typeface="Calibri" panose="020F0502020204030204" pitchFamily="34" charset="0"/>
                <a:cs typeface="Calibri" panose="020F0502020204030204" pitchFamily="34" charset="0"/>
              </a:rPr>
              <a:t> et les </a:t>
            </a:r>
            <a:r>
              <a:rPr lang="fr-FR" sz="2000" b="1" dirty="0">
                <a:solidFill>
                  <a:schemeClr val="accent1">
                    <a:lumMod val="75000"/>
                    <a:lumOff val="25000"/>
                  </a:schemeClr>
                </a:solidFill>
                <a:latin typeface="Calibri" panose="020F0502020204030204" pitchFamily="34" charset="0"/>
                <a:cs typeface="Calibri" panose="020F0502020204030204" pitchFamily="34" charset="0"/>
              </a:rPr>
              <a:t>appuis</a:t>
            </a:r>
            <a:r>
              <a:rPr lang="fr-FR" sz="2000" dirty="0">
                <a:latin typeface="Calibri" panose="020F0502020204030204" pitchFamily="34" charset="0"/>
                <a:cs typeface="Calibri" panose="020F0502020204030204" pitchFamily="34" charset="0"/>
              </a:rPr>
              <a:t> pour la protection de la grossesse?</a:t>
            </a:r>
            <a:endParaRPr lang="fr-CH" sz="2000" dirty="0">
              <a:latin typeface="Calibri" panose="020F0502020204030204" pitchFamily="34" charset="0"/>
              <a:cs typeface="Calibri" panose="020F0502020204030204" pitchFamily="34" charset="0"/>
            </a:endParaRPr>
          </a:p>
        </p:txBody>
      </p:sp>
      <p:sp>
        <p:nvSpPr>
          <p:cNvPr id="8" name="Triangle rectangle 7"/>
          <p:cNvSpPr/>
          <p:nvPr/>
        </p:nvSpPr>
        <p:spPr>
          <a:xfrm flipV="1">
            <a:off x="1931793" y="2993583"/>
            <a:ext cx="5173793" cy="1116000"/>
          </a:xfrm>
          <a:prstGeom prst="rtTriangle">
            <a:avLst/>
          </a:prstGeom>
          <a:gradFill>
            <a:gsLst>
              <a:gs pos="0">
                <a:schemeClr val="accent4">
                  <a:lumMod val="0"/>
                  <a:lumOff val="100000"/>
                  <a:alpha val="0"/>
                </a:schemeClr>
              </a:gs>
              <a:gs pos="100000">
                <a:schemeClr val="tx1">
                  <a:lumMod val="95000"/>
                  <a:lumOff val="5000"/>
                </a:scheme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7" name="Rectangle avec coins arrondis du même côté 6"/>
          <p:cNvSpPr/>
          <p:nvPr/>
        </p:nvSpPr>
        <p:spPr>
          <a:xfrm rot="16200000">
            <a:off x="3105276" y="-882085"/>
            <a:ext cx="1368000" cy="6557237"/>
          </a:xfrm>
          <a:prstGeom prst="round2SameRect">
            <a:avLst>
              <a:gd name="adj1" fmla="val 50000"/>
              <a:gd name="adj2" fmla="val 0"/>
            </a:avLst>
          </a:prstGeom>
          <a:gradFill flip="none" rotWithShape="1">
            <a:gsLst>
              <a:gs pos="40000">
                <a:schemeClr val="accent4">
                  <a:lumMod val="0"/>
                  <a:lumOff val="100000"/>
                </a:schemeClr>
              </a:gs>
              <a:gs pos="71000">
                <a:srgbClr val="D8D8D8"/>
              </a:gs>
              <a:gs pos="89908">
                <a:srgbClr val="EAEAEA">
                  <a:alpha val="93000"/>
                </a:srgbClr>
              </a:gs>
              <a:gs pos="100000">
                <a:srgbClr val="F4F4F4">
                  <a:alpha val="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grpSp>
        <p:nvGrpSpPr>
          <p:cNvPr id="3" name="Groupe 2"/>
          <p:cNvGrpSpPr/>
          <p:nvPr/>
        </p:nvGrpSpPr>
        <p:grpSpPr>
          <a:xfrm>
            <a:off x="747456" y="2011756"/>
            <a:ext cx="754380" cy="769554"/>
            <a:chOff x="817991" y="2415936"/>
            <a:chExt cx="754380" cy="769554"/>
          </a:xfrm>
        </p:grpSpPr>
        <p:sp>
          <p:nvSpPr>
            <p:cNvPr id="21" name="Ellipse 20"/>
            <p:cNvSpPr/>
            <p:nvPr/>
          </p:nvSpPr>
          <p:spPr>
            <a:xfrm>
              <a:off x="817991" y="2415936"/>
              <a:ext cx="754380" cy="769554"/>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0" name="ZoneTexte 29"/>
            <p:cNvSpPr txBox="1"/>
            <p:nvPr/>
          </p:nvSpPr>
          <p:spPr>
            <a:xfrm>
              <a:off x="972578" y="2464056"/>
              <a:ext cx="560070" cy="646331"/>
            </a:xfrm>
            <a:prstGeom prst="rect">
              <a:avLst/>
            </a:prstGeom>
            <a:noFill/>
          </p:spPr>
          <p:txBody>
            <a:bodyPr wrap="square" rtlCol="0">
              <a:spAutoFit/>
            </a:bodyPr>
            <a:lstStyle/>
            <a:p>
              <a:r>
                <a:rPr lang="fr-CH" sz="3600" b="1" dirty="0">
                  <a:solidFill>
                    <a:schemeClr val="accent1">
                      <a:lumMod val="10000"/>
                      <a:lumOff val="90000"/>
                    </a:schemeClr>
                  </a:solidFill>
                  <a:latin typeface="Arial" panose="020B0604020202020204" pitchFamily="34" charset="0"/>
                  <a:cs typeface="Arial" panose="020B0604020202020204" pitchFamily="34" charset="0"/>
                </a:rPr>
                <a:t>1</a:t>
              </a:r>
            </a:p>
          </p:txBody>
        </p:sp>
      </p:grpSp>
      <p:sp>
        <p:nvSpPr>
          <p:cNvPr id="24" name="Rectangle 23"/>
          <p:cNvSpPr/>
          <p:nvPr/>
        </p:nvSpPr>
        <p:spPr>
          <a:xfrm>
            <a:off x="1501837" y="1833562"/>
            <a:ext cx="4738179" cy="1135696"/>
          </a:xfrm>
          <a:prstGeom prst="rect">
            <a:avLst/>
          </a:prstGeom>
        </p:spPr>
        <p:txBody>
          <a:bodyPr wrap="square">
            <a:spAutoFit/>
          </a:bodyPr>
          <a:lstStyle/>
          <a:p>
            <a:pPr lvl="0" algn="just">
              <a:lnSpc>
                <a:spcPct val="113000"/>
              </a:lnSpc>
              <a:spcBef>
                <a:spcPts val="1200"/>
              </a:spcBef>
            </a:pPr>
            <a:r>
              <a:rPr lang="fr-FR" sz="2000" dirty="0">
                <a:latin typeface="Calibri" panose="020F0502020204030204" pitchFamily="34" charset="0"/>
                <a:cs typeface="Calibri" panose="020F0502020204030204" pitchFamily="34" charset="0"/>
              </a:rPr>
              <a:t>Quel est le </a:t>
            </a:r>
            <a:r>
              <a:rPr lang="fr-FR" sz="2000" b="1" dirty="0">
                <a:solidFill>
                  <a:schemeClr val="accent1">
                    <a:lumMod val="75000"/>
                    <a:lumOff val="25000"/>
                  </a:schemeClr>
                </a:solidFill>
                <a:latin typeface="Calibri" panose="020F0502020204030204" pitchFamily="34" charset="0"/>
                <a:cs typeface="Calibri" panose="020F0502020204030204" pitchFamily="34" charset="0"/>
              </a:rPr>
              <a:t>degré d’application de la protection de la grossesse au travail </a:t>
            </a:r>
            <a:r>
              <a:rPr lang="fr-FR" sz="2000" dirty="0">
                <a:latin typeface="Calibri" panose="020F0502020204030204" pitchFamily="34" charset="0"/>
                <a:cs typeface="Calibri" panose="020F0502020204030204" pitchFamily="34" charset="0"/>
              </a:rPr>
              <a:t>en Suisse romande?</a:t>
            </a:r>
          </a:p>
        </p:txBody>
      </p:sp>
    </p:spTree>
    <p:extLst>
      <p:ext uri="{BB962C8B-B14F-4D97-AF65-F5344CB8AC3E}">
        <p14:creationId xmlns:p14="http://schemas.microsoft.com/office/powerpoint/2010/main" val="1319432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entagone 19"/>
          <p:cNvSpPr/>
          <p:nvPr/>
        </p:nvSpPr>
        <p:spPr>
          <a:xfrm rot="5400000">
            <a:off x="3775889" y="4014964"/>
            <a:ext cx="968190" cy="1226372"/>
          </a:xfrm>
          <a:prstGeom prst="homePlate">
            <a:avLst/>
          </a:prstGeom>
          <a:solidFill>
            <a:srgbClr val="7067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0" name="Rectangle 39"/>
          <p:cNvSpPr/>
          <p:nvPr/>
        </p:nvSpPr>
        <p:spPr>
          <a:xfrm>
            <a:off x="4723114" y="4138179"/>
            <a:ext cx="158716" cy="139800"/>
          </a:xfrm>
          <a:prstGeom prst="rect">
            <a:avLst/>
          </a:prstGeom>
          <a:solidFill>
            <a:schemeClr val="accent2">
              <a:lumMod val="50000"/>
            </a:schemeClr>
          </a:solidFill>
          <a:ln>
            <a:no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16" name="Triangle rectangle 15"/>
          <p:cNvSpPr/>
          <p:nvPr/>
        </p:nvSpPr>
        <p:spPr>
          <a:xfrm rot="16200000">
            <a:off x="3190730" y="1905078"/>
            <a:ext cx="186934" cy="189701"/>
          </a:xfrm>
          <a:prstGeom prst="r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Titre 1"/>
          <p:cNvSpPr>
            <a:spLocks noGrp="1"/>
          </p:cNvSpPr>
          <p:nvPr>
            <p:ph type="title"/>
          </p:nvPr>
        </p:nvSpPr>
        <p:spPr/>
        <p:txBody>
          <a:bodyPr>
            <a:noAutofit/>
          </a:bodyPr>
          <a:lstStyle/>
          <a:p>
            <a:r>
              <a:rPr lang="fr-CH" dirty="0"/>
              <a:t>Méthodologie et Population d’étude</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z="1600" smtClean="0"/>
              <a:pPr/>
              <a:t>14</a:t>
            </a:fld>
            <a:endParaRPr lang="en-US" sz="1600" dirty="0"/>
          </a:p>
        </p:txBody>
      </p:sp>
      <p:sp>
        <p:nvSpPr>
          <p:cNvPr id="32" name="Rectangle 31"/>
          <p:cNvSpPr/>
          <p:nvPr/>
        </p:nvSpPr>
        <p:spPr>
          <a:xfrm>
            <a:off x="2567984" y="5118121"/>
            <a:ext cx="3384000" cy="1014124"/>
          </a:xfrm>
          <a:prstGeom prst="rect">
            <a:avLst/>
          </a:prstGeom>
        </p:spPr>
        <p:txBody>
          <a:bodyPr wrap="square">
            <a:spAutoFit/>
          </a:bodyPr>
          <a:lstStyle/>
          <a:p>
            <a:pPr algn="ctr">
              <a:lnSpc>
                <a:spcPct val="113000"/>
              </a:lnSpc>
              <a:spcBef>
                <a:spcPts val="1200"/>
              </a:spcBef>
              <a:spcAft>
                <a:spcPts val="600"/>
              </a:spcAft>
              <a:buClr>
                <a:schemeClr val="tx1"/>
              </a:buClr>
            </a:pPr>
            <a:r>
              <a:rPr lang="fr-CH" b="1" dirty="0">
                <a:latin typeface="Calibri" panose="020F0502020204030204" pitchFamily="34" charset="0"/>
                <a:cs typeface="Calibri" panose="020F0502020204030204" pitchFamily="34" charset="0"/>
              </a:rPr>
              <a:t>202 entreprises </a:t>
            </a:r>
            <a:r>
              <a:rPr lang="fr-CH" dirty="0">
                <a:latin typeface="Calibri" panose="020F0502020204030204" pitchFamily="34" charset="0"/>
                <a:cs typeface="Calibri" panose="020F0502020204030204" pitchFamily="34" charset="0"/>
              </a:rPr>
              <a:t>de deux secteurs économiques (santé et l’industrie alimentaire</a:t>
            </a:r>
            <a:r>
              <a:rPr lang="fr-CH" altLang="fr-FR" dirty="0">
                <a:latin typeface="Calibri" panose="020F0502020204030204" pitchFamily="34" charset="0"/>
                <a:cs typeface="Calibri" panose="020F0502020204030204" pitchFamily="34" charset="0"/>
              </a:rPr>
              <a:t>).</a:t>
            </a:r>
          </a:p>
        </p:txBody>
      </p:sp>
      <p:sp>
        <p:nvSpPr>
          <p:cNvPr id="3" name="Rectangle à coins arrondis 2"/>
          <p:cNvSpPr/>
          <p:nvPr/>
        </p:nvSpPr>
        <p:spPr>
          <a:xfrm>
            <a:off x="581191" y="2096163"/>
            <a:ext cx="10883979" cy="2047890"/>
          </a:xfrm>
          <a:prstGeom prst="round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Rectangle 21"/>
          <p:cNvSpPr/>
          <p:nvPr/>
        </p:nvSpPr>
        <p:spPr>
          <a:xfrm>
            <a:off x="3384815" y="1906462"/>
            <a:ext cx="1387737" cy="2517289"/>
          </a:xfrm>
          <a:prstGeom prst="rect">
            <a:avLst/>
          </a:prstGeom>
          <a:solidFill>
            <a:srgbClr val="8F88B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38" name="Image 37"/>
          <p:cNvPicPr>
            <a:picLocks noChangeAspect="1"/>
          </p:cNvPicPr>
          <p:nvPr/>
        </p:nvPicPr>
        <p:blipFill>
          <a:blip r:embed="rId3" cstate="print">
            <a:duotone>
              <a:prstClr val="black"/>
              <a:srgbClr val="003380">
                <a:tint val="45000"/>
                <a:satMod val="400000"/>
              </a:srgbClr>
            </a:duotone>
            <a:extLst>
              <a:ext uri="{BEBA8EAE-BF5A-486C-A8C5-ECC9F3942E4B}">
                <a14:imgProps xmlns:a14="http://schemas.microsoft.com/office/drawing/2010/main">
                  <a14:imgLayer r:embed="rId4">
                    <a14:imgEffect>
                      <a14:backgroundRemoval t="10000" b="90000" l="10000" r="90000">
                        <a14:foregroundMark x1="58571" y1="43714" x2="58571" y2="43714"/>
                        <a14:foregroundMark x1="67429" y1="35429" x2="67429" y2="35429"/>
                        <a14:foregroundMark x1="73143" y1="28571" x2="73143" y2="28571"/>
                      </a14:backgroundRemoval>
                    </a14:imgEffect>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3733769" y="3557326"/>
            <a:ext cx="762000" cy="762000"/>
          </a:xfrm>
          <a:prstGeom prst="rect">
            <a:avLst/>
          </a:prstGeom>
        </p:spPr>
      </p:pic>
      <p:sp>
        <p:nvSpPr>
          <p:cNvPr id="30" name="Rectangle 29"/>
          <p:cNvSpPr/>
          <p:nvPr/>
        </p:nvSpPr>
        <p:spPr>
          <a:xfrm>
            <a:off x="2630065" y="2673824"/>
            <a:ext cx="2897236" cy="830997"/>
          </a:xfrm>
          <a:prstGeom prst="rect">
            <a:avLst/>
          </a:prstGeom>
          <a:solidFill>
            <a:schemeClr val="bg1"/>
          </a:solidFill>
          <a:ln w="28575">
            <a:solidFill>
              <a:schemeClr val="accent2">
                <a:lumMod val="50000"/>
              </a:schemeClr>
            </a:solidFill>
          </a:ln>
          <a:effectLst>
            <a:innerShdw blurRad="127000" dir="18900000">
              <a:prstClr val="black">
                <a:alpha val="50000"/>
              </a:prstClr>
            </a:innerShdw>
          </a:effectLst>
        </p:spPr>
        <p:txBody>
          <a:bodyPr wrap="square">
            <a:spAutoFit/>
          </a:bodyPr>
          <a:lstStyle/>
          <a:p>
            <a:pPr algn="ctr"/>
            <a:r>
              <a:rPr lang="fr-CH" sz="2400" b="1" dirty="0">
                <a:solidFill>
                  <a:schemeClr val="accent1">
                    <a:lumMod val="75000"/>
                    <a:lumOff val="25000"/>
                  </a:schemeClr>
                </a:solidFill>
                <a:latin typeface="Calibri" panose="020F0502020204030204" pitchFamily="34" charset="0"/>
                <a:cs typeface="Calibri" panose="020F0502020204030204" pitchFamily="34" charset="0"/>
              </a:rPr>
              <a:t>Questionnaire téléphonique</a:t>
            </a:r>
            <a:endParaRPr lang="fr-CH" sz="2400" dirty="0">
              <a:latin typeface="Calibri" panose="020F0502020204030204" pitchFamily="34" charset="0"/>
              <a:cs typeface="Calibri" panose="020F0502020204030204" pitchFamily="34" charset="0"/>
            </a:endParaRPr>
          </a:p>
        </p:txBody>
      </p:sp>
      <p:sp>
        <p:nvSpPr>
          <p:cNvPr id="34" name="Rectangle 33"/>
          <p:cNvSpPr/>
          <p:nvPr/>
        </p:nvSpPr>
        <p:spPr>
          <a:xfrm>
            <a:off x="6672064" y="5120933"/>
            <a:ext cx="3384000" cy="923330"/>
          </a:xfrm>
          <a:prstGeom prst="rect">
            <a:avLst/>
          </a:prstGeom>
        </p:spPr>
        <p:txBody>
          <a:bodyPr wrap="square">
            <a:spAutoFit/>
          </a:bodyPr>
          <a:lstStyle/>
          <a:p>
            <a:pPr algn="ctr"/>
            <a:r>
              <a:rPr lang="fr-CH" dirty="0">
                <a:latin typeface="Calibri" panose="020F0502020204030204" pitchFamily="34" charset="0"/>
                <a:cs typeface="Calibri" panose="020F0502020204030204" pitchFamily="34" charset="0"/>
              </a:rPr>
              <a:t>Entretiens dans </a:t>
            </a:r>
            <a:r>
              <a:rPr lang="fr-CH" b="1" dirty="0">
                <a:latin typeface="Calibri" panose="020F0502020204030204" pitchFamily="34" charset="0"/>
                <a:cs typeface="Calibri" panose="020F0502020204030204" pitchFamily="34" charset="0"/>
              </a:rPr>
              <a:t>6 entreprises </a:t>
            </a:r>
            <a:r>
              <a:rPr lang="fr-CH" dirty="0">
                <a:latin typeface="Calibri" panose="020F0502020204030204" pitchFamily="34" charset="0"/>
                <a:cs typeface="Calibri" panose="020F0502020204030204" pitchFamily="34" charset="0"/>
              </a:rPr>
              <a:t>de la santé et de l’industrie alimentaire</a:t>
            </a:r>
          </a:p>
        </p:txBody>
      </p:sp>
      <p:sp>
        <p:nvSpPr>
          <p:cNvPr id="39" name="Pentagone 38"/>
          <p:cNvSpPr/>
          <p:nvPr/>
        </p:nvSpPr>
        <p:spPr>
          <a:xfrm rot="5400000">
            <a:off x="7879968" y="4014962"/>
            <a:ext cx="968192" cy="1226372"/>
          </a:xfrm>
          <a:prstGeom prst="homePlate">
            <a:avLst/>
          </a:prstGeom>
          <a:solidFill>
            <a:srgbClr val="54789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1" name="Rectangle 40"/>
          <p:cNvSpPr/>
          <p:nvPr/>
        </p:nvSpPr>
        <p:spPr>
          <a:xfrm>
            <a:off x="8833884" y="4144051"/>
            <a:ext cx="158716" cy="139800"/>
          </a:xfrm>
          <a:prstGeom prst="rect">
            <a:avLst/>
          </a:prstGeom>
          <a:solidFill>
            <a:schemeClr val="accent2">
              <a:lumMod val="50000"/>
            </a:schemeClr>
          </a:solidFill>
          <a:ln>
            <a:no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CH"/>
          </a:p>
        </p:txBody>
      </p:sp>
      <p:sp>
        <p:nvSpPr>
          <p:cNvPr id="42" name="Triangle rectangle 41"/>
          <p:cNvSpPr/>
          <p:nvPr/>
        </p:nvSpPr>
        <p:spPr>
          <a:xfrm rot="16200000">
            <a:off x="7323221" y="1906459"/>
            <a:ext cx="186934" cy="189701"/>
          </a:xfrm>
          <a:prstGeom prst="rtTriangl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3" name="Rectangle 42"/>
          <p:cNvSpPr/>
          <p:nvPr/>
        </p:nvSpPr>
        <p:spPr>
          <a:xfrm>
            <a:off x="7510154" y="1906461"/>
            <a:ext cx="1387737" cy="2517289"/>
          </a:xfrm>
          <a:prstGeom prst="rect">
            <a:avLst/>
          </a:prstGeom>
          <a:solidFill>
            <a:srgbClr val="839EB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44" name="Rectangle 43"/>
          <p:cNvSpPr/>
          <p:nvPr/>
        </p:nvSpPr>
        <p:spPr>
          <a:xfrm>
            <a:off x="6755404" y="2673821"/>
            <a:ext cx="2897236" cy="831600"/>
          </a:xfrm>
          <a:prstGeom prst="rect">
            <a:avLst/>
          </a:prstGeom>
          <a:solidFill>
            <a:schemeClr val="bg1"/>
          </a:solidFill>
          <a:ln w="28575">
            <a:solidFill>
              <a:schemeClr val="accent2">
                <a:lumMod val="50000"/>
              </a:schemeClr>
            </a:solidFill>
          </a:ln>
          <a:effectLst>
            <a:innerShdw blurRad="127000" dir="18900000">
              <a:prstClr val="black">
                <a:alpha val="50000"/>
              </a:prstClr>
            </a:innerShdw>
          </a:effectLst>
        </p:spPr>
        <p:txBody>
          <a:bodyPr wrap="square">
            <a:spAutoFit/>
          </a:bodyPr>
          <a:lstStyle/>
          <a:p>
            <a:pPr algn="ctr"/>
            <a:endParaRPr lang="fr-CH" sz="2400" b="1" dirty="0">
              <a:solidFill>
                <a:schemeClr val="accent1">
                  <a:lumMod val="75000"/>
                  <a:lumOff val="25000"/>
                </a:schemeClr>
              </a:solidFill>
              <a:latin typeface="Calibri" panose="020F0502020204030204" pitchFamily="34" charset="0"/>
              <a:cs typeface="Calibri" panose="020F0502020204030204" pitchFamily="34" charset="0"/>
            </a:endParaRPr>
          </a:p>
        </p:txBody>
      </p:sp>
      <p:pic>
        <p:nvPicPr>
          <p:cNvPr id="45" name="Image 44"/>
          <p:cNvPicPr>
            <a:picLocks noChangeAspect="1"/>
          </p:cNvPicPr>
          <p:nvPr/>
        </p:nvPicPr>
        <p:blipFill>
          <a:blip r:embed="rId5" cstate="print">
            <a:extLst>
              <a:ext uri="{BEBA8EAE-BF5A-486C-A8C5-ECC9F3942E4B}">
                <a14:imgProps xmlns:a14="http://schemas.microsoft.com/office/drawing/2010/main">
                  <a14:imgLayer r:embed="rId6">
                    <a14:imgEffect>
                      <a14:backgroundRemoval t="3114" b="95848" l="5469" r="94271">
                        <a14:foregroundMark x1="39583" y1="19031" x2="39583" y2="19031"/>
                        <a14:foregroundMark x1="26302" y1="29066" x2="26302" y2="29066"/>
                        <a14:foregroundMark x1="63802" y1="21107" x2="63802" y2="21107"/>
                        <a14:foregroundMark x1="77083" y1="30104" x2="77083" y2="30104"/>
                        <a14:foregroundMark x1="79167" y1="46021" x2="79167" y2="46021"/>
                        <a14:foregroundMark x1="50781" y1="59862" x2="50781" y2="59862"/>
                        <a14:foregroundMark x1="52344" y1="67820" x2="52344" y2="67820"/>
                        <a14:foregroundMark x1="75260" y1="73702" x2="75260" y2="73702"/>
                        <a14:foregroundMark x1="24219" y1="75087" x2="24219" y2="75087"/>
                        <a14:foregroundMark x1="34635" y1="28374" x2="34635" y2="28374"/>
                        <a14:foregroundMark x1="70052" y1="29758" x2="70052" y2="29758"/>
                      </a14:backgroundRemoval>
                    </a14:imgEffect>
                    <a14:imgEffect>
                      <a14:sharpenSoften amount="50000"/>
                    </a14:imgEffect>
                    <a14:imgEffect>
                      <a14:saturation sat="40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7789681" y="3660183"/>
            <a:ext cx="828681" cy="623670"/>
          </a:xfrm>
          <a:prstGeom prst="rect">
            <a:avLst/>
          </a:prstGeom>
        </p:spPr>
      </p:pic>
      <p:sp>
        <p:nvSpPr>
          <p:cNvPr id="46" name="ZoneTexte 45"/>
          <p:cNvSpPr txBox="1"/>
          <p:nvPr/>
        </p:nvSpPr>
        <p:spPr>
          <a:xfrm>
            <a:off x="6888088" y="2852935"/>
            <a:ext cx="2662656" cy="461665"/>
          </a:xfrm>
          <a:prstGeom prst="rect">
            <a:avLst/>
          </a:prstGeom>
          <a:noFill/>
        </p:spPr>
        <p:txBody>
          <a:bodyPr wrap="square" rtlCol="0">
            <a:spAutoFit/>
          </a:bodyPr>
          <a:lstStyle/>
          <a:p>
            <a:pPr algn="ctr"/>
            <a:r>
              <a:rPr lang="fr-CH" sz="2400" b="1" dirty="0">
                <a:solidFill>
                  <a:schemeClr val="accent1">
                    <a:lumMod val="75000"/>
                    <a:lumOff val="25000"/>
                  </a:schemeClr>
                </a:solidFill>
                <a:latin typeface="Calibri" panose="020F0502020204030204" pitchFamily="34" charset="0"/>
                <a:cs typeface="Calibri" panose="020F0502020204030204" pitchFamily="34" charset="0"/>
              </a:rPr>
              <a:t>Études de cas</a:t>
            </a:r>
          </a:p>
        </p:txBody>
      </p:sp>
    </p:spTree>
    <p:extLst>
      <p:ext uri="{BB962C8B-B14F-4D97-AF65-F5344CB8AC3E}">
        <p14:creationId xmlns:p14="http://schemas.microsoft.com/office/powerpoint/2010/main" val="123220702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441330" y="1359242"/>
            <a:ext cx="11304000" cy="1951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Titre 1"/>
          <p:cNvSpPr>
            <a:spLocks noGrp="1"/>
          </p:cNvSpPr>
          <p:nvPr>
            <p:ph type="title"/>
          </p:nvPr>
        </p:nvSpPr>
        <p:spPr>
          <a:xfrm>
            <a:off x="581191" y="714033"/>
            <a:ext cx="11029616" cy="817733"/>
          </a:xfrm>
        </p:spPr>
        <p:txBody>
          <a:bodyPr>
            <a:noAutofit/>
          </a:bodyPr>
          <a:lstStyle/>
          <a:p>
            <a:pPr algn="just"/>
            <a:r>
              <a:rPr lang="fr-CH" dirty="0"/>
              <a:t>QUESTIONNAIRE </a:t>
            </a:r>
            <a:r>
              <a:rPr lang="fr-CH" dirty="0" err="1"/>
              <a:t>aUPRèS</a:t>
            </a:r>
            <a:r>
              <a:rPr lang="fr-CH" dirty="0"/>
              <a:t> Des entreprises de la santé et de l’industrie alimentaire en Suisse romande</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15</a:t>
            </a:fld>
            <a:endParaRPr lang="en-US" dirty="0"/>
          </a:p>
        </p:txBody>
      </p:sp>
      <p:sp>
        <p:nvSpPr>
          <p:cNvPr id="9" name="Espace réservé du contenu 2"/>
          <p:cNvSpPr txBox="1">
            <a:spLocks/>
          </p:cNvSpPr>
          <p:nvPr/>
        </p:nvSpPr>
        <p:spPr>
          <a:xfrm>
            <a:off x="423021" y="2341871"/>
            <a:ext cx="11309338" cy="867558"/>
          </a:xfrm>
          <a:prstGeom prst="rect">
            <a:avLst/>
          </a:prstGeom>
        </p:spPr>
        <p:txBody>
          <a:bodyPr vert="horz" lIns="91440" tIns="45720" rIns="91440" bIns="45720" rtlCol="0" anchor="t">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lnSpc>
                <a:spcPct val="114000"/>
              </a:lnSpc>
              <a:spcBef>
                <a:spcPts val="1200"/>
              </a:spcBef>
            </a:pPr>
            <a:r>
              <a:rPr lang="fr-CH" sz="2100" b="1" dirty="0">
                <a:solidFill>
                  <a:schemeClr val="tx1"/>
                </a:solidFill>
                <a:latin typeface="Calibri" panose="020F0502020204030204" pitchFamily="34" charset="0"/>
                <a:cs typeface="Calibri" panose="020F0502020204030204" pitchFamily="34" charset="0"/>
              </a:rPr>
              <a:t>Meilleure</a:t>
            </a:r>
            <a:r>
              <a:rPr lang="fr-CH" sz="2100" dirty="0">
                <a:solidFill>
                  <a:schemeClr val="tx1"/>
                </a:solidFill>
                <a:latin typeface="Calibri" panose="020F0502020204030204" pitchFamily="34" charset="0"/>
                <a:cs typeface="Calibri" panose="020F0502020204030204" pitchFamily="34" charset="0"/>
              </a:rPr>
              <a:t> </a:t>
            </a:r>
            <a:r>
              <a:rPr lang="fr-CH" sz="2100" b="1" dirty="0">
                <a:solidFill>
                  <a:schemeClr val="tx1"/>
                </a:solidFill>
                <a:latin typeface="Calibri" panose="020F0502020204030204" pitchFamily="34" charset="0"/>
                <a:cs typeface="Calibri" panose="020F0502020204030204" pitchFamily="34" charset="0"/>
              </a:rPr>
              <a:t>application de l’OProMa</a:t>
            </a:r>
            <a:r>
              <a:rPr lang="fr-CH" sz="2100" dirty="0">
                <a:solidFill>
                  <a:schemeClr val="tx1"/>
                </a:solidFill>
                <a:latin typeface="Calibri" panose="020F0502020204030204" pitchFamily="34" charset="0"/>
                <a:cs typeface="Calibri" panose="020F0502020204030204" pitchFamily="34" charset="0"/>
              </a:rPr>
              <a:t> dans les entreprises de </a:t>
            </a:r>
            <a:r>
              <a:rPr lang="fr-CH" sz="2100" b="1" dirty="0">
                <a:solidFill>
                  <a:schemeClr val="tx1"/>
                </a:solidFill>
                <a:latin typeface="Calibri" panose="020F0502020204030204" pitchFamily="34" charset="0"/>
                <a:cs typeface="Calibri" panose="020F0502020204030204" pitchFamily="34" charset="0"/>
              </a:rPr>
              <a:t>grande taille</a:t>
            </a:r>
            <a:r>
              <a:rPr lang="fr-CH" sz="2100" dirty="0">
                <a:solidFill>
                  <a:schemeClr val="tx1"/>
                </a:solidFill>
                <a:latin typeface="Calibri" panose="020F0502020204030204" pitchFamily="34" charset="0"/>
                <a:cs typeface="Calibri" panose="020F0502020204030204" pitchFamily="34" charset="0"/>
              </a:rPr>
              <a:t>, </a:t>
            </a:r>
            <a:r>
              <a:rPr lang="fr-CH" sz="2100" b="1" dirty="0">
                <a:solidFill>
                  <a:schemeClr val="tx1"/>
                </a:solidFill>
                <a:latin typeface="Calibri" panose="020F0502020204030204" pitchFamily="34" charset="0"/>
                <a:cs typeface="Calibri" panose="020F0502020204030204" pitchFamily="34" charset="0"/>
              </a:rPr>
              <a:t>publiques</a:t>
            </a:r>
            <a:r>
              <a:rPr lang="fr-CH" sz="2100" dirty="0">
                <a:solidFill>
                  <a:schemeClr val="tx1"/>
                </a:solidFill>
                <a:latin typeface="Calibri" panose="020F0502020204030204" pitchFamily="34" charset="0"/>
                <a:cs typeface="Calibri" panose="020F0502020204030204" pitchFamily="34" charset="0"/>
              </a:rPr>
              <a:t> (vs privées), du </a:t>
            </a:r>
            <a:r>
              <a:rPr lang="fr-CH" sz="2100" b="1" dirty="0">
                <a:solidFill>
                  <a:schemeClr val="tx1"/>
                </a:solidFill>
                <a:latin typeface="Calibri" panose="020F0502020204030204" pitchFamily="34" charset="0"/>
                <a:cs typeface="Calibri" panose="020F0502020204030204" pitchFamily="34" charset="0"/>
              </a:rPr>
              <a:t>secteur de la santé </a:t>
            </a:r>
            <a:r>
              <a:rPr lang="fr-CH" sz="2100" dirty="0">
                <a:solidFill>
                  <a:schemeClr val="tx1"/>
                </a:solidFill>
                <a:latin typeface="Calibri" panose="020F0502020204030204" pitchFamily="34" charset="0"/>
                <a:cs typeface="Calibri" panose="020F0502020204030204" pitchFamily="34" charset="0"/>
              </a:rPr>
              <a:t>(vs alimentaire) et lorsque la personne qui répond a suivi une </a:t>
            </a:r>
            <a:r>
              <a:rPr lang="fr-CH" sz="2100" b="1" dirty="0">
                <a:solidFill>
                  <a:srgbClr val="903163"/>
                </a:solidFill>
                <a:latin typeface="Calibri" panose="020F0502020204030204" pitchFamily="34" charset="0"/>
                <a:cs typeface="Calibri" panose="020F0502020204030204" pitchFamily="34" charset="0"/>
              </a:rPr>
              <a:t>formation spécifique</a:t>
            </a:r>
            <a:r>
              <a:rPr lang="fr-CH" sz="2100" dirty="0">
                <a:solidFill>
                  <a:srgbClr val="903163"/>
                </a:solidFill>
                <a:latin typeface="Calibri" panose="020F0502020204030204" pitchFamily="34" charset="0"/>
                <a:cs typeface="Calibri" panose="020F0502020204030204" pitchFamily="34" charset="0"/>
              </a:rPr>
              <a:t>.</a:t>
            </a:r>
          </a:p>
          <a:p>
            <a:pPr lvl="1" algn="just">
              <a:lnSpc>
                <a:spcPct val="108000"/>
              </a:lnSpc>
              <a:spcBef>
                <a:spcPts val="1200"/>
              </a:spcBef>
            </a:pPr>
            <a:endParaRPr lang="fr-CH" sz="2100" dirty="0">
              <a:solidFill>
                <a:schemeClr val="tx1"/>
              </a:solidFill>
              <a:latin typeface="Calibri" panose="020F0502020204030204" pitchFamily="34" charset="0"/>
              <a:cs typeface="Calibri" panose="020F0502020204030204" pitchFamily="34" charset="0"/>
            </a:endParaRPr>
          </a:p>
        </p:txBody>
      </p:sp>
      <p:pic>
        <p:nvPicPr>
          <p:cNvPr id="11" name="Image 10"/>
          <p:cNvPicPr>
            <a:picLocks noChangeAspect="1"/>
          </p:cNvPicPr>
          <p:nvPr/>
        </p:nvPicPr>
        <p:blipFill>
          <a:blip r:embed="rId3" cstate="print">
            <a:duotone>
              <a:prstClr val="black"/>
              <a:srgbClr val="003380">
                <a:tint val="45000"/>
                <a:satMod val="400000"/>
              </a:srgbClr>
            </a:duotone>
            <a:extLst>
              <a:ext uri="{BEBA8EAE-BF5A-486C-A8C5-ECC9F3942E4B}">
                <a14:imgProps xmlns:a14="http://schemas.microsoft.com/office/drawing/2010/main">
                  <a14:imgLayer r:embed="rId4">
                    <a14:imgEffect>
                      <a14:backgroundRemoval t="10000" b="90000" l="10000" r="90000">
                        <a14:foregroundMark x1="58571" y1="43714" x2="58571" y2="43714"/>
                        <a14:foregroundMark x1="67429" y1="35429" x2="67429" y2="35429"/>
                        <a14:foregroundMark x1="73143" y1="28571" x2="73143" y2="28571"/>
                      </a14:backgroundRemoval>
                    </a14:imgEffect>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1006979" y="1735447"/>
            <a:ext cx="762000" cy="762000"/>
          </a:xfrm>
          <a:prstGeom prst="rect">
            <a:avLst/>
          </a:prstGeom>
        </p:spPr>
      </p:pic>
      <p:sp>
        <p:nvSpPr>
          <p:cNvPr id="10" name="Rectangle 9"/>
          <p:cNvSpPr/>
          <p:nvPr/>
        </p:nvSpPr>
        <p:spPr>
          <a:xfrm>
            <a:off x="263352" y="6222499"/>
            <a:ext cx="9505577" cy="276999"/>
          </a:xfrm>
          <a:prstGeom prst="rect">
            <a:avLst/>
          </a:prstGeom>
          <a:noFill/>
          <a:effectLst>
            <a:outerShdw blurRad="50800" dist="38100" dir="2700000" algn="tl" rotWithShape="0">
              <a:prstClr val="black">
                <a:alpha val="40000"/>
              </a:prstClr>
            </a:outerShdw>
          </a:effectLst>
        </p:spPr>
        <p:txBody>
          <a:bodyPr wrap="square">
            <a:spAutoFit/>
          </a:bodyPr>
          <a:lstStyle/>
          <a:p>
            <a:r>
              <a:rPr lang="fr-CH" sz="1200" dirty="0">
                <a:latin typeface="Calibri" panose="020F0502020204030204" pitchFamily="34" charset="0"/>
              </a:rPr>
              <a:t>(Abderhalden-Zellweger,  Probst, Politis Mercier, Zenoni, Wild, Danuser, &amp; Krief, 2021).</a:t>
            </a:r>
            <a:endParaRPr lang="fr-CH" sz="1200" dirty="0">
              <a:latin typeface="Calibri" panose="020F0502020204030204" pitchFamily="34" charset="0"/>
              <a:cs typeface="Calibri" panose="020F0502020204030204" pitchFamily="34" charset="0"/>
            </a:endParaRPr>
          </a:p>
        </p:txBody>
      </p:sp>
      <p:pic>
        <p:nvPicPr>
          <p:cNvPr id="6" name="Image 5"/>
          <p:cNvPicPr>
            <a:picLocks noChangeAspect="1"/>
          </p:cNvPicPr>
          <p:nvPr/>
        </p:nvPicPr>
        <p:blipFill>
          <a:blip r:embed="rId5"/>
          <a:stretch>
            <a:fillRect/>
          </a:stretch>
        </p:blipFill>
        <p:spPr>
          <a:xfrm>
            <a:off x="2337666" y="3789040"/>
            <a:ext cx="9667955" cy="22496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93924798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1">
            <a:extLst>
              <a:ext uri="{FF2B5EF4-FFF2-40B4-BE49-F238E27FC236}">
                <a16:creationId xmlns:a16="http://schemas.microsoft.com/office/drawing/2014/main" id="{9B56B5F8-D80B-3123-CE8E-C274E8FF8FDC}"/>
              </a:ext>
            </a:extLst>
          </p:cNvPr>
          <p:cNvSpPr txBox="1">
            <a:spLocks/>
          </p:cNvSpPr>
          <p:nvPr/>
        </p:nvSpPr>
        <p:spPr>
          <a:xfrm>
            <a:off x="719464" y="676083"/>
            <a:ext cx="11059298" cy="82976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800" kern="1200">
                <a:solidFill>
                  <a:schemeClr val="tx1"/>
                </a:solidFill>
                <a:latin typeface="Arial Nova" panose="020B0604020202020204" pitchFamily="34" charset="0"/>
                <a:ea typeface="+mj-ea"/>
                <a:cs typeface="+mj-cs"/>
              </a:defRPr>
            </a:lvl1pPr>
          </a:lstStyle>
          <a:p>
            <a:pPr algn="just" defTabSz="457200"/>
            <a:r>
              <a:rPr lang="fr-CH" sz="3000" cap="all" dirty="0">
                <a:solidFill>
                  <a:schemeClr val="bg1"/>
                </a:solidFill>
                <a:latin typeface="Calibri Light" panose="020F0302020204030204" pitchFamily="34" charset="0"/>
                <a:cs typeface="Calibri Light" panose="020F0302020204030204" pitchFamily="34" charset="0"/>
              </a:rPr>
              <a:t>Application conforme de l’OProMa au sein des entreprises</a:t>
            </a:r>
          </a:p>
        </p:txBody>
      </p:sp>
      <p:grpSp>
        <p:nvGrpSpPr>
          <p:cNvPr id="80" name="Groupe 79">
            <a:extLst>
              <a:ext uri="{FF2B5EF4-FFF2-40B4-BE49-F238E27FC236}">
                <a16:creationId xmlns:a16="http://schemas.microsoft.com/office/drawing/2014/main" id="{16EB3963-8FE5-C447-9B69-E45A259AF475}"/>
              </a:ext>
            </a:extLst>
          </p:cNvPr>
          <p:cNvGrpSpPr>
            <a:grpSpLocks noChangeAspect="1"/>
          </p:cNvGrpSpPr>
          <p:nvPr/>
        </p:nvGrpSpPr>
        <p:grpSpPr>
          <a:xfrm>
            <a:off x="1104937" y="2589570"/>
            <a:ext cx="621500" cy="1188000"/>
            <a:chOff x="4597358" y="2091214"/>
            <a:chExt cx="646239" cy="1235289"/>
          </a:xfrm>
        </p:grpSpPr>
        <p:pic>
          <p:nvPicPr>
            <p:cNvPr id="81" name="Picture 14" descr="La Grossesse, Laccouchement, De La Santé PNG - La Grossesse, Laccouchement,  De La Santé transparentes | PNG gratuit">
              <a:extLst>
                <a:ext uri="{FF2B5EF4-FFF2-40B4-BE49-F238E27FC236}">
                  <a16:creationId xmlns:a16="http://schemas.microsoft.com/office/drawing/2014/main" id="{6A911E9E-DD41-4711-F44A-13A0C30F2361}"/>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82" name="Graphique 81" descr="Homme avec un remplissage uni">
              <a:extLst>
                <a:ext uri="{FF2B5EF4-FFF2-40B4-BE49-F238E27FC236}">
                  <a16:creationId xmlns:a16="http://schemas.microsoft.com/office/drawing/2014/main" id="{C1117C4A-98BA-57CD-1A1F-E17E69085F92}"/>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sp>
        <p:nvSpPr>
          <p:cNvPr id="84" name="ZoneTexte 83">
            <a:extLst>
              <a:ext uri="{FF2B5EF4-FFF2-40B4-BE49-F238E27FC236}">
                <a16:creationId xmlns:a16="http://schemas.microsoft.com/office/drawing/2014/main" id="{1F16006A-88EA-27E0-899B-F919E65251ED}"/>
              </a:ext>
            </a:extLst>
          </p:cNvPr>
          <p:cNvSpPr txBox="1"/>
          <p:nvPr/>
        </p:nvSpPr>
        <p:spPr>
          <a:xfrm>
            <a:off x="563681" y="2046587"/>
            <a:ext cx="6641431" cy="461665"/>
          </a:xfrm>
          <a:prstGeom prst="rect">
            <a:avLst/>
          </a:prstGeom>
          <a:noFill/>
        </p:spPr>
        <p:txBody>
          <a:bodyPr wrap="square" rtlCol="0">
            <a:spAutoFit/>
          </a:bodyPr>
          <a:lstStyle/>
          <a:p>
            <a:r>
              <a:rPr lang="fr-CH" sz="2400" b="1" dirty="0">
                <a:solidFill>
                  <a:srgbClr val="000000"/>
                </a:solidFill>
                <a:latin typeface="Arial" panose="020B0604020202020204" pitchFamily="34" charset="0"/>
                <a:cs typeface="Arial" panose="020B0604020202020204" pitchFamily="34" charset="0"/>
              </a:rPr>
              <a:t>Entreprises de la santé</a:t>
            </a:r>
          </a:p>
        </p:txBody>
      </p:sp>
      <p:sp>
        <p:nvSpPr>
          <p:cNvPr id="85" name="ZoneTexte 84">
            <a:extLst>
              <a:ext uri="{FF2B5EF4-FFF2-40B4-BE49-F238E27FC236}">
                <a16:creationId xmlns:a16="http://schemas.microsoft.com/office/drawing/2014/main" id="{343B7DBB-1D51-2D13-3C97-54519DE781BC}"/>
              </a:ext>
            </a:extLst>
          </p:cNvPr>
          <p:cNvSpPr txBox="1"/>
          <p:nvPr/>
        </p:nvSpPr>
        <p:spPr>
          <a:xfrm>
            <a:off x="563681" y="4064118"/>
            <a:ext cx="6641431" cy="461665"/>
          </a:xfrm>
          <a:prstGeom prst="rect">
            <a:avLst/>
          </a:prstGeom>
          <a:noFill/>
        </p:spPr>
        <p:txBody>
          <a:bodyPr wrap="square" rtlCol="0">
            <a:spAutoFit/>
          </a:bodyPr>
          <a:lstStyle>
            <a:defPPr>
              <a:defRPr lang="fr-FR"/>
            </a:defPPr>
            <a:lvl1pPr>
              <a:defRPr sz="2400" b="1">
                <a:latin typeface="Arial" panose="020B0604020202020204" pitchFamily="34" charset="0"/>
                <a:cs typeface="Arial" panose="020B060402020202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Entreprises de l’industrie alimentaire</a:t>
            </a:r>
          </a:p>
        </p:txBody>
      </p:sp>
      <p:grpSp>
        <p:nvGrpSpPr>
          <p:cNvPr id="86" name="Groupe 85">
            <a:extLst>
              <a:ext uri="{FF2B5EF4-FFF2-40B4-BE49-F238E27FC236}">
                <a16:creationId xmlns:a16="http://schemas.microsoft.com/office/drawing/2014/main" id="{6D9698CF-E8F8-C2B4-B999-377B86DCF8A8}"/>
              </a:ext>
            </a:extLst>
          </p:cNvPr>
          <p:cNvGrpSpPr/>
          <p:nvPr/>
        </p:nvGrpSpPr>
        <p:grpSpPr>
          <a:xfrm>
            <a:off x="6388148" y="2707710"/>
            <a:ext cx="1451810" cy="933062"/>
            <a:chOff x="6810503" y="3527118"/>
            <a:chExt cx="1451810" cy="933062"/>
          </a:xfrm>
        </p:grpSpPr>
        <p:sp>
          <p:nvSpPr>
            <p:cNvPr id="87" name="Ellipse 86">
              <a:extLst>
                <a:ext uri="{FF2B5EF4-FFF2-40B4-BE49-F238E27FC236}">
                  <a16:creationId xmlns:a16="http://schemas.microsoft.com/office/drawing/2014/main" id="{8A5C5510-9A88-BE39-1A42-4B6242A51CF2}"/>
                </a:ext>
              </a:extLst>
            </p:cNvPr>
            <p:cNvSpPr/>
            <p:nvPr/>
          </p:nvSpPr>
          <p:spPr>
            <a:xfrm>
              <a:off x="7056499" y="3527118"/>
              <a:ext cx="959818" cy="933062"/>
            </a:xfrm>
            <a:prstGeom prst="ellipse">
              <a:avLst/>
            </a:prstGeom>
            <a:solidFill>
              <a:srgbClr val="0061AD">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dirty="0">
                <a:ln>
                  <a:noFill/>
                </a:ln>
                <a:solidFill>
                  <a:srgbClr val="FFFFFF"/>
                </a:solidFill>
                <a:effectLst/>
                <a:uLnTx/>
                <a:uFillTx/>
                <a:latin typeface="Meiryo"/>
                <a:ea typeface="+mn-ea"/>
                <a:cs typeface="+mn-cs"/>
              </a:endParaRPr>
            </a:p>
          </p:txBody>
        </p:sp>
        <p:sp>
          <p:nvSpPr>
            <p:cNvPr id="88" name="ZoneTexte 87">
              <a:extLst>
                <a:ext uri="{FF2B5EF4-FFF2-40B4-BE49-F238E27FC236}">
                  <a16:creationId xmlns:a16="http://schemas.microsoft.com/office/drawing/2014/main" id="{1D6090C6-4472-F530-9719-E9B506158FBF}"/>
                </a:ext>
              </a:extLst>
            </p:cNvPr>
            <p:cNvSpPr txBox="1"/>
            <p:nvPr/>
          </p:nvSpPr>
          <p:spPr>
            <a:xfrm>
              <a:off x="6810503" y="3704112"/>
              <a:ext cx="1451810" cy="584775"/>
            </a:xfrm>
            <a:prstGeom prst="rect">
              <a:avLst/>
            </a:prstGeom>
            <a:noFill/>
            <a:ln>
              <a:noFill/>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3200"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12%</a:t>
              </a:r>
            </a:p>
          </p:txBody>
        </p:sp>
      </p:grpSp>
      <p:grpSp>
        <p:nvGrpSpPr>
          <p:cNvPr id="89" name="Groupe 88">
            <a:extLst>
              <a:ext uri="{FF2B5EF4-FFF2-40B4-BE49-F238E27FC236}">
                <a16:creationId xmlns:a16="http://schemas.microsoft.com/office/drawing/2014/main" id="{A6CD2C0F-9FE4-75A8-921A-7525492ADEDB}"/>
              </a:ext>
            </a:extLst>
          </p:cNvPr>
          <p:cNvGrpSpPr>
            <a:grpSpLocks noChangeAspect="1"/>
          </p:cNvGrpSpPr>
          <p:nvPr/>
        </p:nvGrpSpPr>
        <p:grpSpPr>
          <a:xfrm>
            <a:off x="564065" y="2589570"/>
            <a:ext cx="621500" cy="1188000"/>
            <a:chOff x="4597358" y="2091214"/>
            <a:chExt cx="646239" cy="1235289"/>
          </a:xfrm>
        </p:grpSpPr>
        <p:pic>
          <p:nvPicPr>
            <p:cNvPr id="90" name="Picture 14" descr="La Grossesse, Laccouchement, De La Santé PNG - La Grossesse, Laccouchement,  De La Santé transparentes | PNG gratuit">
              <a:extLst>
                <a:ext uri="{FF2B5EF4-FFF2-40B4-BE49-F238E27FC236}">
                  <a16:creationId xmlns:a16="http://schemas.microsoft.com/office/drawing/2014/main" id="{B4D9D423-73FE-E68F-6611-DEFE94546514}"/>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91" name="Graphique 90" descr="Homme avec un remplissage uni">
              <a:extLst>
                <a:ext uri="{FF2B5EF4-FFF2-40B4-BE49-F238E27FC236}">
                  <a16:creationId xmlns:a16="http://schemas.microsoft.com/office/drawing/2014/main" id="{4505817C-FD17-66B6-B05D-83F11F831B64}"/>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92" name="Groupe 91">
            <a:extLst>
              <a:ext uri="{FF2B5EF4-FFF2-40B4-BE49-F238E27FC236}">
                <a16:creationId xmlns:a16="http://schemas.microsoft.com/office/drawing/2014/main" id="{C37473E0-F281-1496-1DFE-5F994BC4F4B4}"/>
              </a:ext>
            </a:extLst>
          </p:cNvPr>
          <p:cNvGrpSpPr>
            <a:grpSpLocks noChangeAspect="1"/>
          </p:cNvGrpSpPr>
          <p:nvPr/>
        </p:nvGrpSpPr>
        <p:grpSpPr>
          <a:xfrm>
            <a:off x="1657700" y="2551672"/>
            <a:ext cx="621500" cy="1188000"/>
            <a:chOff x="4597358" y="2091214"/>
            <a:chExt cx="646239" cy="1235289"/>
          </a:xfrm>
        </p:grpSpPr>
        <p:pic>
          <p:nvPicPr>
            <p:cNvPr id="93" name="Picture 14" descr="La Grossesse, Laccouchement, De La Santé PNG - La Grossesse, Laccouchement,  De La Santé transparentes | PNG gratuit">
              <a:extLst>
                <a:ext uri="{FF2B5EF4-FFF2-40B4-BE49-F238E27FC236}">
                  <a16:creationId xmlns:a16="http://schemas.microsoft.com/office/drawing/2014/main" id="{C0B94623-FDDE-533F-08DC-2A4AF93A379F}"/>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94" name="Graphique 93" descr="Homme avec un remplissage uni">
              <a:extLst>
                <a:ext uri="{FF2B5EF4-FFF2-40B4-BE49-F238E27FC236}">
                  <a16:creationId xmlns:a16="http://schemas.microsoft.com/office/drawing/2014/main" id="{8DED2154-0299-DA1A-4AEA-7F211E9FE2C8}"/>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95" name="Groupe 94">
            <a:extLst>
              <a:ext uri="{FF2B5EF4-FFF2-40B4-BE49-F238E27FC236}">
                <a16:creationId xmlns:a16="http://schemas.microsoft.com/office/drawing/2014/main" id="{78B36692-CDB0-F2BB-FCC9-58BB8B722743}"/>
              </a:ext>
            </a:extLst>
          </p:cNvPr>
          <p:cNvGrpSpPr>
            <a:grpSpLocks noChangeAspect="1"/>
          </p:cNvGrpSpPr>
          <p:nvPr/>
        </p:nvGrpSpPr>
        <p:grpSpPr>
          <a:xfrm>
            <a:off x="2154250" y="2544848"/>
            <a:ext cx="621500" cy="1188000"/>
            <a:chOff x="4597358" y="2091214"/>
            <a:chExt cx="646239" cy="1235289"/>
          </a:xfrm>
        </p:grpSpPr>
        <p:pic>
          <p:nvPicPr>
            <p:cNvPr id="96" name="Picture 14" descr="La Grossesse, Laccouchement, De La Santé PNG - La Grossesse, Laccouchement,  De La Santé transparentes | PNG gratuit">
              <a:extLst>
                <a:ext uri="{FF2B5EF4-FFF2-40B4-BE49-F238E27FC236}">
                  <a16:creationId xmlns:a16="http://schemas.microsoft.com/office/drawing/2014/main" id="{FDD68BBB-6E9B-8FE2-61B6-9C61A2020E30}"/>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97" name="Graphique 96" descr="Homme avec un remplissage uni">
              <a:extLst>
                <a:ext uri="{FF2B5EF4-FFF2-40B4-BE49-F238E27FC236}">
                  <a16:creationId xmlns:a16="http://schemas.microsoft.com/office/drawing/2014/main" id="{23B71EFC-83C4-F19A-A7B8-E045003D06FA}"/>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98" name="Groupe 97">
            <a:extLst>
              <a:ext uri="{FF2B5EF4-FFF2-40B4-BE49-F238E27FC236}">
                <a16:creationId xmlns:a16="http://schemas.microsoft.com/office/drawing/2014/main" id="{90B01BBC-9E59-4ED5-0C66-130007CF6381}"/>
              </a:ext>
            </a:extLst>
          </p:cNvPr>
          <p:cNvGrpSpPr>
            <a:grpSpLocks noChangeAspect="1"/>
          </p:cNvGrpSpPr>
          <p:nvPr/>
        </p:nvGrpSpPr>
        <p:grpSpPr>
          <a:xfrm>
            <a:off x="2644201" y="2552650"/>
            <a:ext cx="621500" cy="1188000"/>
            <a:chOff x="4597358" y="2091214"/>
            <a:chExt cx="646239" cy="1235289"/>
          </a:xfrm>
        </p:grpSpPr>
        <p:pic>
          <p:nvPicPr>
            <p:cNvPr id="99" name="Picture 14" descr="La Grossesse, Laccouchement, De La Santé PNG - La Grossesse, Laccouchement,  De La Santé transparentes | PNG gratuit">
              <a:extLst>
                <a:ext uri="{FF2B5EF4-FFF2-40B4-BE49-F238E27FC236}">
                  <a16:creationId xmlns:a16="http://schemas.microsoft.com/office/drawing/2014/main" id="{FCB196B7-ED29-F542-4DC7-956499151106}"/>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00" name="Graphique 99" descr="Homme avec un remplissage uni">
              <a:extLst>
                <a:ext uri="{FF2B5EF4-FFF2-40B4-BE49-F238E27FC236}">
                  <a16:creationId xmlns:a16="http://schemas.microsoft.com/office/drawing/2014/main" id="{39BE7CEA-35C4-36DE-009C-CE3C8C03DBE2}"/>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01" name="Groupe 100">
            <a:extLst>
              <a:ext uri="{FF2B5EF4-FFF2-40B4-BE49-F238E27FC236}">
                <a16:creationId xmlns:a16="http://schemas.microsoft.com/office/drawing/2014/main" id="{E50527B8-59BB-DA4F-1CD6-1A11EE3EACB1}"/>
              </a:ext>
            </a:extLst>
          </p:cNvPr>
          <p:cNvGrpSpPr>
            <a:grpSpLocks noChangeAspect="1"/>
          </p:cNvGrpSpPr>
          <p:nvPr/>
        </p:nvGrpSpPr>
        <p:grpSpPr>
          <a:xfrm>
            <a:off x="3180844" y="2552650"/>
            <a:ext cx="621500" cy="1188000"/>
            <a:chOff x="4597358" y="2091214"/>
            <a:chExt cx="646239" cy="1235289"/>
          </a:xfrm>
        </p:grpSpPr>
        <p:pic>
          <p:nvPicPr>
            <p:cNvPr id="102" name="Picture 14" descr="La Grossesse, Laccouchement, De La Santé PNG - La Grossesse, Laccouchement,  De La Santé transparentes | PNG gratuit">
              <a:extLst>
                <a:ext uri="{FF2B5EF4-FFF2-40B4-BE49-F238E27FC236}">
                  <a16:creationId xmlns:a16="http://schemas.microsoft.com/office/drawing/2014/main" id="{E0C97976-60D3-E503-7489-E78D5F7042D6}"/>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03" name="Graphique 102" descr="Homme avec un remplissage uni">
              <a:extLst>
                <a:ext uri="{FF2B5EF4-FFF2-40B4-BE49-F238E27FC236}">
                  <a16:creationId xmlns:a16="http://schemas.microsoft.com/office/drawing/2014/main" id="{A1C39A0C-AD75-829C-DCB8-42D71DB8DABB}"/>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04" name="Groupe 103">
            <a:extLst>
              <a:ext uri="{FF2B5EF4-FFF2-40B4-BE49-F238E27FC236}">
                <a16:creationId xmlns:a16="http://schemas.microsoft.com/office/drawing/2014/main" id="{73C09872-348D-0FE7-1453-2234D2FD37D1}"/>
              </a:ext>
            </a:extLst>
          </p:cNvPr>
          <p:cNvGrpSpPr>
            <a:grpSpLocks noChangeAspect="1"/>
          </p:cNvGrpSpPr>
          <p:nvPr/>
        </p:nvGrpSpPr>
        <p:grpSpPr>
          <a:xfrm>
            <a:off x="3715232" y="2552650"/>
            <a:ext cx="621500" cy="1188000"/>
            <a:chOff x="4597358" y="2091214"/>
            <a:chExt cx="646239" cy="1235289"/>
          </a:xfrm>
        </p:grpSpPr>
        <p:pic>
          <p:nvPicPr>
            <p:cNvPr id="105" name="Picture 14" descr="La Grossesse, Laccouchement, De La Santé PNG - La Grossesse, Laccouchement,  De La Santé transparentes | PNG gratuit">
              <a:extLst>
                <a:ext uri="{FF2B5EF4-FFF2-40B4-BE49-F238E27FC236}">
                  <a16:creationId xmlns:a16="http://schemas.microsoft.com/office/drawing/2014/main" id="{6F83347F-602E-210F-0691-7A11E2123605}"/>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06" name="Graphique 105" descr="Homme avec un remplissage uni">
              <a:extLst>
                <a:ext uri="{FF2B5EF4-FFF2-40B4-BE49-F238E27FC236}">
                  <a16:creationId xmlns:a16="http://schemas.microsoft.com/office/drawing/2014/main" id="{9C269950-C755-DE66-60E8-6963836FD15A}"/>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07" name="Groupe 106">
            <a:extLst>
              <a:ext uri="{FF2B5EF4-FFF2-40B4-BE49-F238E27FC236}">
                <a16:creationId xmlns:a16="http://schemas.microsoft.com/office/drawing/2014/main" id="{69E0B8B9-B280-A4B1-6B6F-9E09FD6F0AE9}"/>
              </a:ext>
            </a:extLst>
          </p:cNvPr>
          <p:cNvGrpSpPr>
            <a:grpSpLocks noChangeAspect="1"/>
          </p:cNvGrpSpPr>
          <p:nvPr/>
        </p:nvGrpSpPr>
        <p:grpSpPr>
          <a:xfrm>
            <a:off x="4226964" y="2552650"/>
            <a:ext cx="621500" cy="1188000"/>
            <a:chOff x="4597358" y="2091214"/>
            <a:chExt cx="646239" cy="1235289"/>
          </a:xfrm>
        </p:grpSpPr>
        <p:pic>
          <p:nvPicPr>
            <p:cNvPr id="108" name="Picture 14" descr="La Grossesse, Laccouchement, De La Santé PNG - La Grossesse, Laccouchement,  De La Santé transparentes | PNG gratuit">
              <a:extLst>
                <a:ext uri="{FF2B5EF4-FFF2-40B4-BE49-F238E27FC236}">
                  <a16:creationId xmlns:a16="http://schemas.microsoft.com/office/drawing/2014/main" id="{5A42507E-4913-B955-3486-F379C750EB3E}"/>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09" name="Graphique 108" descr="Homme avec un remplissage uni">
              <a:extLst>
                <a:ext uri="{FF2B5EF4-FFF2-40B4-BE49-F238E27FC236}">
                  <a16:creationId xmlns:a16="http://schemas.microsoft.com/office/drawing/2014/main" id="{F11705D2-62D1-DD08-0115-1003ACA510CB}"/>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10" name="Groupe 109">
            <a:extLst>
              <a:ext uri="{FF2B5EF4-FFF2-40B4-BE49-F238E27FC236}">
                <a16:creationId xmlns:a16="http://schemas.microsoft.com/office/drawing/2014/main" id="{110AD73C-099A-6ADA-3BF4-BABCBB846837}"/>
              </a:ext>
            </a:extLst>
          </p:cNvPr>
          <p:cNvGrpSpPr>
            <a:grpSpLocks noChangeAspect="1"/>
          </p:cNvGrpSpPr>
          <p:nvPr/>
        </p:nvGrpSpPr>
        <p:grpSpPr>
          <a:xfrm>
            <a:off x="4749680" y="2552650"/>
            <a:ext cx="621500" cy="1188000"/>
            <a:chOff x="4597358" y="2091214"/>
            <a:chExt cx="646239" cy="1235289"/>
          </a:xfrm>
        </p:grpSpPr>
        <p:pic>
          <p:nvPicPr>
            <p:cNvPr id="111" name="Picture 14" descr="La Grossesse, Laccouchement, De La Santé PNG - La Grossesse, Laccouchement,  De La Santé transparentes | PNG gratuit">
              <a:extLst>
                <a:ext uri="{FF2B5EF4-FFF2-40B4-BE49-F238E27FC236}">
                  <a16:creationId xmlns:a16="http://schemas.microsoft.com/office/drawing/2014/main" id="{63509884-78ED-3BAD-6EBB-21EA4FD4636D}"/>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12" name="Graphique 111" descr="Homme avec un remplissage uni">
              <a:extLst>
                <a:ext uri="{FF2B5EF4-FFF2-40B4-BE49-F238E27FC236}">
                  <a16:creationId xmlns:a16="http://schemas.microsoft.com/office/drawing/2014/main" id="{82282E47-2184-26D2-4835-B40DE9312260}"/>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13" name="Groupe 112">
            <a:extLst>
              <a:ext uri="{FF2B5EF4-FFF2-40B4-BE49-F238E27FC236}">
                <a16:creationId xmlns:a16="http://schemas.microsoft.com/office/drawing/2014/main" id="{2F070696-07CE-805E-CB79-FC777FE651E8}"/>
              </a:ext>
            </a:extLst>
          </p:cNvPr>
          <p:cNvGrpSpPr>
            <a:grpSpLocks noChangeAspect="1"/>
          </p:cNvGrpSpPr>
          <p:nvPr/>
        </p:nvGrpSpPr>
        <p:grpSpPr>
          <a:xfrm>
            <a:off x="5278262" y="2553531"/>
            <a:ext cx="621500" cy="1188000"/>
            <a:chOff x="4597358" y="2091214"/>
            <a:chExt cx="646239" cy="1235289"/>
          </a:xfrm>
        </p:grpSpPr>
        <p:pic>
          <p:nvPicPr>
            <p:cNvPr id="114" name="Picture 14" descr="La Grossesse, Laccouchement, De La Santé PNG - La Grossesse, Laccouchement,  De La Santé transparentes | PNG gratuit">
              <a:extLst>
                <a:ext uri="{FF2B5EF4-FFF2-40B4-BE49-F238E27FC236}">
                  <a16:creationId xmlns:a16="http://schemas.microsoft.com/office/drawing/2014/main" id="{26B31965-C6C8-ECEC-6A98-218EB005E3D9}"/>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15" name="Graphique 114" descr="Homme avec un remplissage uni">
              <a:extLst>
                <a:ext uri="{FF2B5EF4-FFF2-40B4-BE49-F238E27FC236}">
                  <a16:creationId xmlns:a16="http://schemas.microsoft.com/office/drawing/2014/main" id="{F21A4A07-1B25-B382-3BC4-ED72E7AD8206}"/>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16" name="Groupe 115">
            <a:extLst>
              <a:ext uri="{FF2B5EF4-FFF2-40B4-BE49-F238E27FC236}">
                <a16:creationId xmlns:a16="http://schemas.microsoft.com/office/drawing/2014/main" id="{556A1E82-ABB3-532B-C1A5-D712CB0DF4A0}"/>
              </a:ext>
            </a:extLst>
          </p:cNvPr>
          <p:cNvGrpSpPr>
            <a:grpSpLocks noChangeAspect="1"/>
          </p:cNvGrpSpPr>
          <p:nvPr/>
        </p:nvGrpSpPr>
        <p:grpSpPr>
          <a:xfrm>
            <a:off x="636805" y="4637902"/>
            <a:ext cx="621500" cy="1188000"/>
            <a:chOff x="4597358" y="2091214"/>
            <a:chExt cx="646239" cy="1235289"/>
          </a:xfrm>
        </p:grpSpPr>
        <p:pic>
          <p:nvPicPr>
            <p:cNvPr id="117" name="Picture 14" descr="La Grossesse, Laccouchement, De La Santé PNG - La Grossesse, Laccouchement,  De La Santé transparentes | PNG gratuit">
              <a:extLst>
                <a:ext uri="{FF2B5EF4-FFF2-40B4-BE49-F238E27FC236}">
                  <a16:creationId xmlns:a16="http://schemas.microsoft.com/office/drawing/2014/main" id="{7CEDB966-4738-ED49-E11D-EB9A7A8657E6}"/>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18" name="Graphique 117" descr="Homme avec un remplissage uni">
              <a:extLst>
                <a:ext uri="{FF2B5EF4-FFF2-40B4-BE49-F238E27FC236}">
                  <a16:creationId xmlns:a16="http://schemas.microsoft.com/office/drawing/2014/main" id="{DA31AB96-0BDB-0BB4-1126-73BF91910BFE}"/>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19" name="Groupe 118">
            <a:extLst>
              <a:ext uri="{FF2B5EF4-FFF2-40B4-BE49-F238E27FC236}">
                <a16:creationId xmlns:a16="http://schemas.microsoft.com/office/drawing/2014/main" id="{040E73E0-D36D-1177-C688-6EB90FC36104}"/>
              </a:ext>
            </a:extLst>
          </p:cNvPr>
          <p:cNvGrpSpPr>
            <a:grpSpLocks noChangeAspect="1"/>
          </p:cNvGrpSpPr>
          <p:nvPr/>
        </p:nvGrpSpPr>
        <p:grpSpPr>
          <a:xfrm>
            <a:off x="1177677" y="4637902"/>
            <a:ext cx="621500" cy="1188000"/>
            <a:chOff x="4597358" y="2091214"/>
            <a:chExt cx="646239" cy="1235289"/>
          </a:xfrm>
        </p:grpSpPr>
        <p:pic>
          <p:nvPicPr>
            <p:cNvPr id="120" name="Picture 14" descr="La Grossesse, Laccouchement, De La Santé PNG - La Grossesse, Laccouchement,  De La Santé transparentes | PNG gratuit">
              <a:extLst>
                <a:ext uri="{FF2B5EF4-FFF2-40B4-BE49-F238E27FC236}">
                  <a16:creationId xmlns:a16="http://schemas.microsoft.com/office/drawing/2014/main" id="{C6850BCB-004D-4DD8-6204-30F96D2DD8A6}"/>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21" name="Graphique 120" descr="Homme avec un remplissage uni">
              <a:extLst>
                <a:ext uri="{FF2B5EF4-FFF2-40B4-BE49-F238E27FC236}">
                  <a16:creationId xmlns:a16="http://schemas.microsoft.com/office/drawing/2014/main" id="{0064E751-E4E5-CDC9-E807-935D6AD2B03A}"/>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22" name="Groupe 121">
            <a:extLst>
              <a:ext uri="{FF2B5EF4-FFF2-40B4-BE49-F238E27FC236}">
                <a16:creationId xmlns:a16="http://schemas.microsoft.com/office/drawing/2014/main" id="{FFB07706-A259-DDF6-40D7-926C57F35425}"/>
              </a:ext>
            </a:extLst>
          </p:cNvPr>
          <p:cNvGrpSpPr>
            <a:grpSpLocks noChangeAspect="1"/>
          </p:cNvGrpSpPr>
          <p:nvPr/>
        </p:nvGrpSpPr>
        <p:grpSpPr>
          <a:xfrm>
            <a:off x="1730440" y="4600004"/>
            <a:ext cx="621500" cy="1188000"/>
            <a:chOff x="4597358" y="2091214"/>
            <a:chExt cx="646239" cy="1235289"/>
          </a:xfrm>
        </p:grpSpPr>
        <p:pic>
          <p:nvPicPr>
            <p:cNvPr id="123" name="Picture 14" descr="La Grossesse, Laccouchement, De La Santé PNG - La Grossesse, Laccouchement,  De La Santé transparentes | PNG gratuit">
              <a:extLst>
                <a:ext uri="{FF2B5EF4-FFF2-40B4-BE49-F238E27FC236}">
                  <a16:creationId xmlns:a16="http://schemas.microsoft.com/office/drawing/2014/main" id="{D1BD9EE1-B75B-AAC0-DB2C-ACB447B59C4D}"/>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24" name="Graphique 123" descr="Homme avec un remplissage uni">
              <a:extLst>
                <a:ext uri="{FF2B5EF4-FFF2-40B4-BE49-F238E27FC236}">
                  <a16:creationId xmlns:a16="http://schemas.microsoft.com/office/drawing/2014/main" id="{1A495488-1E00-4D0C-5BCC-A0AC8806FFFC}"/>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25" name="Groupe 124">
            <a:extLst>
              <a:ext uri="{FF2B5EF4-FFF2-40B4-BE49-F238E27FC236}">
                <a16:creationId xmlns:a16="http://schemas.microsoft.com/office/drawing/2014/main" id="{6BB72908-9D92-1E17-15ED-641F7C8D1DB1}"/>
              </a:ext>
            </a:extLst>
          </p:cNvPr>
          <p:cNvGrpSpPr>
            <a:grpSpLocks noChangeAspect="1"/>
          </p:cNvGrpSpPr>
          <p:nvPr/>
        </p:nvGrpSpPr>
        <p:grpSpPr>
          <a:xfrm>
            <a:off x="2226990" y="4593180"/>
            <a:ext cx="621500" cy="1188000"/>
            <a:chOff x="4597358" y="2091214"/>
            <a:chExt cx="646239" cy="1235289"/>
          </a:xfrm>
        </p:grpSpPr>
        <p:pic>
          <p:nvPicPr>
            <p:cNvPr id="126" name="Picture 14" descr="La Grossesse, Laccouchement, De La Santé PNG - La Grossesse, Laccouchement,  De La Santé transparentes | PNG gratuit">
              <a:extLst>
                <a:ext uri="{FF2B5EF4-FFF2-40B4-BE49-F238E27FC236}">
                  <a16:creationId xmlns:a16="http://schemas.microsoft.com/office/drawing/2014/main" id="{918F4FC8-0678-C180-BE4B-C5E61AC450A4}"/>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27" name="Graphique 126" descr="Homme avec un remplissage uni">
              <a:extLst>
                <a:ext uri="{FF2B5EF4-FFF2-40B4-BE49-F238E27FC236}">
                  <a16:creationId xmlns:a16="http://schemas.microsoft.com/office/drawing/2014/main" id="{7117BEC6-9427-7704-0ADC-7DAAA26EAE75}"/>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28" name="Groupe 127">
            <a:extLst>
              <a:ext uri="{FF2B5EF4-FFF2-40B4-BE49-F238E27FC236}">
                <a16:creationId xmlns:a16="http://schemas.microsoft.com/office/drawing/2014/main" id="{46961C4A-A4A3-7F8A-7DEC-EFB69784EB6F}"/>
              </a:ext>
            </a:extLst>
          </p:cNvPr>
          <p:cNvGrpSpPr>
            <a:grpSpLocks noChangeAspect="1"/>
          </p:cNvGrpSpPr>
          <p:nvPr/>
        </p:nvGrpSpPr>
        <p:grpSpPr>
          <a:xfrm>
            <a:off x="2716941" y="4600982"/>
            <a:ext cx="621500" cy="1188000"/>
            <a:chOff x="4597358" y="2091214"/>
            <a:chExt cx="646239" cy="1235289"/>
          </a:xfrm>
        </p:grpSpPr>
        <p:pic>
          <p:nvPicPr>
            <p:cNvPr id="129" name="Picture 14" descr="La Grossesse, Laccouchement, De La Santé PNG - La Grossesse, Laccouchement,  De La Santé transparentes | PNG gratuit">
              <a:extLst>
                <a:ext uri="{FF2B5EF4-FFF2-40B4-BE49-F238E27FC236}">
                  <a16:creationId xmlns:a16="http://schemas.microsoft.com/office/drawing/2014/main" id="{9AC5AC5F-7D33-D205-5109-6483BB43E06D}"/>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30" name="Graphique 129" descr="Homme avec un remplissage uni">
              <a:extLst>
                <a:ext uri="{FF2B5EF4-FFF2-40B4-BE49-F238E27FC236}">
                  <a16:creationId xmlns:a16="http://schemas.microsoft.com/office/drawing/2014/main" id="{66A3CCB0-128F-7583-7D4F-BE0513F090B0}"/>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31" name="Groupe 130">
            <a:extLst>
              <a:ext uri="{FF2B5EF4-FFF2-40B4-BE49-F238E27FC236}">
                <a16:creationId xmlns:a16="http://schemas.microsoft.com/office/drawing/2014/main" id="{C30D0DB9-A20D-63B9-1618-F05DF3005CF6}"/>
              </a:ext>
            </a:extLst>
          </p:cNvPr>
          <p:cNvGrpSpPr>
            <a:grpSpLocks noChangeAspect="1"/>
          </p:cNvGrpSpPr>
          <p:nvPr/>
        </p:nvGrpSpPr>
        <p:grpSpPr>
          <a:xfrm>
            <a:off x="3253584" y="4600982"/>
            <a:ext cx="621500" cy="1188000"/>
            <a:chOff x="4597358" y="2091214"/>
            <a:chExt cx="646239" cy="1235289"/>
          </a:xfrm>
        </p:grpSpPr>
        <p:pic>
          <p:nvPicPr>
            <p:cNvPr id="132" name="Picture 14" descr="La Grossesse, Laccouchement, De La Santé PNG - La Grossesse, Laccouchement,  De La Santé transparentes | PNG gratuit">
              <a:extLst>
                <a:ext uri="{FF2B5EF4-FFF2-40B4-BE49-F238E27FC236}">
                  <a16:creationId xmlns:a16="http://schemas.microsoft.com/office/drawing/2014/main" id="{C885D6BF-1429-B803-5D1B-4E119103EF00}"/>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33" name="Graphique 132" descr="Homme avec un remplissage uni">
              <a:extLst>
                <a:ext uri="{FF2B5EF4-FFF2-40B4-BE49-F238E27FC236}">
                  <a16:creationId xmlns:a16="http://schemas.microsoft.com/office/drawing/2014/main" id="{A1EF08E9-3BA1-1725-0334-A123FBDD68E8}"/>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34" name="Groupe 133">
            <a:extLst>
              <a:ext uri="{FF2B5EF4-FFF2-40B4-BE49-F238E27FC236}">
                <a16:creationId xmlns:a16="http://schemas.microsoft.com/office/drawing/2014/main" id="{27291D11-9E3C-8395-510A-F9E2849F9DBB}"/>
              </a:ext>
            </a:extLst>
          </p:cNvPr>
          <p:cNvGrpSpPr>
            <a:grpSpLocks noChangeAspect="1"/>
          </p:cNvGrpSpPr>
          <p:nvPr/>
        </p:nvGrpSpPr>
        <p:grpSpPr>
          <a:xfrm>
            <a:off x="3787972" y="4600982"/>
            <a:ext cx="621500" cy="1188000"/>
            <a:chOff x="4597358" y="2091214"/>
            <a:chExt cx="646239" cy="1235289"/>
          </a:xfrm>
        </p:grpSpPr>
        <p:pic>
          <p:nvPicPr>
            <p:cNvPr id="135" name="Picture 14" descr="La Grossesse, Laccouchement, De La Santé PNG - La Grossesse, Laccouchement,  De La Santé transparentes | PNG gratuit">
              <a:extLst>
                <a:ext uri="{FF2B5EF4-FFF2-40B4-BE49-F238E27FC236}">
                  <a16:creationId xmlns:a16="http://schemas.microsoft.com/office/drawing/2014/main" id="{F8021B2D-544E-A9F7-3092-3E65B57CCB89}"/>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36" name="Graphique 135" descr="Homme avec un remplissage uni">
              <a:extLst>
                <a:ext uri="{FF2B5EF4-FFF2-40B4-BE49-F238E27FC236}">
                  <a16:creationId xmlns:a16="http://schemas.microsoft.com/office/drawing/2014/main" id="{FDCF19DF-4746-8F48-A14A-FAA813DBD971}"/>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37" name="Groupe 136">
            <a:extLst>
              <a:ext uri="{FF2B5EF4-FFF2-40B4-BE49-F238E27FC236}">
                <a16:creationId xmlns:a16="http://schemas.microsoft.com/office/drawing/2014/main" id="{D696599B-BE91-F134-BCD8-A55D4B206FE6}"/>
              </a:ext>
            </a:extLst>
          </p:cNvPr>
          <p:cNvGrpSpPr>
            <a:grpSpLocks noChangeAspect="1"/>
          </p:cNvGrpSpPr>
          <p:nvPr/>
        </p:nvGrpSpPr>
        <p:grpSpPr>
          <a:xfrm>
            <a:off x="4299704" y="4600982"/>
            <a:ext cx="621500" cy="1188000"/>
            <a:chOff x="4597358" y="2091214"/>
            <a:chExt cx="646239" cy="1235289"/>
          </a:xfrm>
        </p:grpSpPr>
        <p:pic>
          <p:nvPicPr>
            <p:cNvPr id="138" name="Picture 14" descr="La Grossesse, Laccouchement, De La Santé PNG - La Grossesse, Laccouchement,  De La Santé transparentes | PNG gratuit">
              <a:extLst>
                <a:ext uri="{FF2B5EF4-FFF2-40B4-BE49-F238E27FC236}">
                  <a16:creationId xmlns:a16="http://schemas.microsoft.com/office/drawing/2014/main" id="{7F3B710A-A7EF-D24E-33C7-E4A3E0F7EAFB}"/>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39" name="Graphique 138" descr="Homme avec un remplissage uni">
              <a:extLst>
                <a:ext uri="{FF2B5EF4-FFF2-40B4-BE49-F238E27FC236}">
                  <a16:creationId xmlns:a16="http://schemas.microsoft.com/office/drawing/2014/main" id="{207B426B-B85C-665E-3749-9F43768EBF40}"/>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40" name="Groupe 139">
            <a:extLst>
              <a:ext uri="{FF2B5EF4-FFF2-40B4-BE49-F238E27FC236}">
                <a16:creationId xmlns:a16="http://schemas.microsoft.com/office/drawing/2014/main" id="{5F6281EC-38B4-B754-C162-1FBD86FF330C}"/>
              </a:ext>
            </a:extLst>
          </p:cNvPr>
          <p:cNvGrpSpPr>
            <a:grpSpLocks noChangeAspect="1"/>
          </p:cNvGrpSpPr>
          <p:nvPr/>
        </p:nvGrpSpPr>
        <p:grpSpPr>
          <a:xfrm>
            <a:off x="4822420" y="4600982"/>
            <a:ext cx="621500" cy="1188000"/>
            <a:chOff x="4597358" y="2091214"/>
            <a:chExt cx="646239" cy="1235289"/>
          </a:xfrm>
        </p:grpSpPr>
        <p:pic>
          <p:nvPicPr>
            <p:cNvPr id="141" name="Picture 14" descr="La Grossesse, Laccouchement, De La Santé PNG - La Grossesse, Laccouchement,  De La Santé transparentes | PNG gratuit">
              <a:extLst>
                <a:ext uri="{FF2B5EF4-FFF2-40B4-BE49-F238E27FC236}">
                  <a16:creationId xmlns:a16="http://schemas.microsoft.com/office/drawing/2014/main" id="{12357734-0FEF-0220-ACCB-B234396B3584}"/>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42" name="Graphique 141" descr="Homme avec un remplissage uni">
              <a:extLst>
                <a:ext uri="{FF2B5EF4-FFF2-40B4-BE49-F238E27FC236}">
                  <a16:creationId xmlns:a16="http://schemas.microsoft.com/office/drawing/2014/main" id="{F05067CF-ABAA-D3A6-5AC7-8A766597C794}"/>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grpSp>
        <p:nvGrpSpPr>
          <p:cNvPr id="143" name="Groupe 142">
            <a:extLst>
              <a:ext uri="{FF2B5EF4-FFF2-40B4-BE49-F238E27FC236}">
                <a16:creationId xmlns:a16="http://schemas.microsoft.com/office/drawing/2014/main" id="{1B6A6E0B-66FA-0817-4BCB-A92CD6FDF15E}"/>
              </a:ext>
            </a:extLst>
          </p:cNvPr>
          <p:cNvGrpSpPr>
            <a:grpSpLocks noChangeAspect="1"/>
          </p:cNvGrpSpPr>
          <p:nvPr/>
        </p:nvGrpSpPr>
        <p:grpSpPr>
          <a:xfrm>
            <a:off x="5351002" y="4601863"/>
            <a:ext cx="621500" cy="1188000"/>
            <a:chOff x="4597358" y="2091214"/>
            <a:chExt cx="646239" cy="1235289"/>
          </a:xfrm>
        </p:grpSpPr>
        <p:pic>
          <p:nvPicPr>
            <p:cNvPr id="144" name="Picture 14" descr="La Grossesse, Laccouchement, De La Santé PNG - La Grossesse, Laccouchement,  De La Santé transparentes | PNG gratuit">
              <a:extLst>
                <a:ext uri="{FF2B5EF4-FFF2-40B4-BE49-F238E27FC236}">
                  <a16:creationId xmlns:a16="http://schemas.microsoft.com/office/drawing/2014/main" id="{7231D831-623C-8930-1BDE-3A850ED7D1B3}"/>
                </a:ext>
              </a:extLst>
            </p:cNvPr>
            <p:cNvPicPr>
              <a:picLocks noChangeAspect="1" noChangeArrowheads="1"/>
            </p:cNvPicPr>
            <p:nvPr/>
          </p:nvPicPr>
          <p:blipFill>
            <a:blip r:embed="rId3" cstate="print">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7358"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45" name="Graphique 144" descr="Homme avec un remplissage uni">
              <a:extLst>
                <a:ext uri="{FF2B5EF4-FFF2-40B4-BE49-F238E27FC236}">
                  <a16:creationId xmlns:a16="http://schemas.microsoft.com/office/drawing/2014/main" id="{42E77780-F702-BC53-2287-A0C3F58DBA2E}"/>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34898" t="877" r="38443" b="80803"/>
            <a:stretch/>
          </p:blipFill>
          <p:spPr>
            <a:xfrm>
              <a:off x="4760589" y="2214224"/>
              <a:ext cx="243769" cy="167516"/>
            </a:xfrm>
            <a:prstGeom prst="rect">
              <a:avLst/>
            </a:prstGeom>
          </p:spPr>
        </p:pic>
      </p:grpSp>
      <p:pic>
        <p:nvPicPr>
          <p:cNvPr id="146" name="Graphique 145" descr="Homme avec un remplissage uni">
            <a:extLst>
              <a:ext uri="{FF2B5EF4-FFF2-40B4-BE49-F238E27FC236}">
                <a16:creationId xmlns:a16="http://schemas.microsoft.com/office/drawing/2014/main" id="{BC3B1BA9-0A81-F02E-E0E1-7ECE51D8696B}"/>
              </a:ext>
            </a:extLst>
          </p:cNvPr>
          <p:cNvPicPr>
            <a:picLocks noChangeAspect="1"/>
          </p:cNvPicPr>
          <p:nvPr/>
        </p:nvPicPr>
        <p:blipFill rotWithShape="1">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b="79224"/>
          <a:stretch/>
        </p:blipFill>
        <p:spPr>
          <a:xfrm>
            <a:off x="472006" y="4741767"/>
            <a:ext cx="914400" cy="189973"/>
          </a:xfrm>
          <a:prstGeom prst="rect">
            <a:avLst/>
          </a:prstGeom>
        </p:spPr>
      </p:pic>
      <p:grpSp>
        <p:nvGrpSpPr>
          <p:cNvPr id="147" name="Groupe 146">
            <a:extLst>
              <a:ext uri="{FF2B5EF4-FFF2-40B4-BE49-F238E27FC236}">
                <a16:creationId xmlns:a16="http://schemas.microsoft.com/office/drawing/2014/main" id="{A462769D-5F65-DAB9-227C-77B2FF32F75C}"/>
              </a:ext>
            </a:extLst>
          </p:cNvPr>
          <p:cNvGrpSpPr/>
          <p:nvPr/>
        </p:nvGrpSpPr>
        <p:grpSpPr>
          <a:xfrm>
            <a:off x="563681" y="2589814"/>
            <a:ext cx="1287081" cy="1188000"/>
            <a:chOff x="1012630" y="3365919"/>
            <a:chExt cx="1287081" cy="1188000"/>
          </a:xfrm>
        </p:grpSpPr>
        <p:pic>
          <p:nvPicPr>
            <p:cNvPr id="148" name="Graphique 147" descr="Homme avec un remplissage uni">
              <a:extLst>
                <a:ext uri="{FF2B5EF4-FFF2-40B4-BE49-F238E27FC236}">
                  <a16:creationId xmlns:a16="http://schemas.microsoft.com/office/drawing/2014/main" id="{BE8FA285-1887-150B-21AB-B0CAA41DA94D}"/>
                </a:ext>
              </a:extLst>
            </p:cNvPr>
            <p:cNvPicPr>
              <a:picLocks noChangeAspect="1"/>
            </p:cNvPicPr>
            <p:nvPr/>
          </p:nvPicPr>
          <p:blipFill rotWithShape="1">
            <a:blip r:embed="rId7"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b="79224"/>
            <a:stretch/>
          </p:blipFill>
          <p:spPr>
            <a:xfrm>
              <a:off x="1385311" y="3468471"/>
              <a:ext cx="914400" cy="189973"/>
            </a:xfrm>
            <a:prstGeom prst="rect">
              <a:avLst/>
            </a:prstGeom>
          </p:spPr>
        </p:pic>
        <p:grpSp>
          <p:nvGrpSpPr>
            <p:cNvPr id="149" name="Groupe 148">
              <a:extLst>
                <a:ext uri="{FF2B5EF4-FFF2-40B4-BE49-F238E27FC236}">
                  <a16:creationId xmlns:a16="http://schemas.microsoft.com/office/drawing/2014/main" id="{7132C19D-B546-C0D4-3A71-84713E11B7F6}"/>
                </a:ext>
              </a:extLst>
            </p:cNvPr>
            <p:cNvGrpSpPr>
              <a:grpSpLocks noChangeAspect="1"/>
            </p:cNvGrpSpPr>
            <p:nvPr/>
          </p:nvGrpSpPr>
          <p:grpSpPr>
            <a:xfrm>
              <a:off x="1012630" y="3365919"/>
              <a:ext cx="621500" cy="1188000"/>
              <a:chOff x="4590262" y="2091214"/>
              <a:chExt cx="646239" cy="1235289"/>
            </a:xfrm>
          </p:grpSpPr>
          <p:pic>
            <p:nvPicPr>
              <p:cNvPr id="150" name="Picture 14" descr="La Grossesse, Laccouchement, De La Santé PNG - La Grossesse, Laccouchement,  De La Santé transparentes | PNG gratuit">
                <a:extLst>
                  <a:ext uri="{FF2B5EF4-FFF2-40B4-BE49-F238E27FC236}">
                    <a16:creationId xmlns:a16="http://schemas.microsoft.com/office/drawing/2014/main" id="{DC2871F2-8BDD-376C-B7FA-0069845186F0}"/>
                  </a:ext>
                </a:extLst>
              </p:cNvPr>
              <p:cNvPicPr>
                <a:picLocks noChangeAspect="1" noChangeArrowheads="1"/>
              </p:cNvPicPr>
              <p:nvPr/>
            </p:nvPicPr>
            <p:blipFill>
              <a:blip r:embed="rId3" cstate="print">
                <a:duotone>
                  <a:srgbClr val="1787D5">
                    <a:shade val="45000"/>
                    <a:satMod val="135000"/>
                  </a:srgbClr>
                  <a:prstClr val="white"/>
                </a:duotone>
                <a:extLst>
                  <a:ext uri="{BEBA8EAE-BF5A-486C-A8C5-ECC9F3942E4B}">
                    <a14:imgProps xmlns:a14="http://schemas.microsoft.com/office/drawing/2010/main">
                      <a14:imgLayer r:embed="rId4">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4590262" y="2091214"/>
                <a:ext cx="646239" cy="1235289"/>
              </a:xfrm>
              <a:prstGeom prst="rect">
                <a:avLst/>
              </a:prstGeom>
              <a:noFill/>
              <a:extLst>
                <a:ext uri="{909E8E84-426E-40DD-AFC4-6F175D3DCCD1}">
                  <a14:hiddenFill xmlns:a14="http://schemas.microsoft.com/office/drawing/2010/main">
                    <a:solidFill>
                      <a:srgbClr val="FFFFFF"/>
                    </a:solidFill>
                  </a14:hiddenFill>
                </a:ext>
              </a:extLst>
            </p:spPr>
          </p:pic>
          <p:pic>
            <p:nvPicPr>
              <p:cNvPr id="151" name="Graphique 150" descr="Homme avec un remplissage uni">
                <a:extLst>
                  <a:ext uri="{FF2B5EF4-FFF2-40B4-BE49-F238E27FC236}">
                    <a16:creationId xmlns:a16="http://schemas.microsoft.com/office/drawing/2014/main" id="{58D51B72-AEA0-E4B1-B652-6B9F7892DD73}"/>
                  </a:ext>
                </a:extLst>
              </p:cNvPr>
              <p:cNvPicPr>
                <a:picLocks noChangeAspect="1"/>
              </p:cNvPicPr>
              <p:nvPr/>
            </p:nvPicPr>
            <p:blipFill rotWithShape="1">
              <a:blip r:embed="rId9" cstate="print">
                <a:extLst>
                  <a:ext uri="{28A0092B-C50C-407E-A947-70E740481C1C}">
                    <a14:useLocalDpi xmlns:a14="http://schemas.microsoft.com/office/drawing/2010/main" val="0"/>
                  </a:ext>
                  <a:ext uri="{96DAC541-7B7A-43D3-8B79-37D633B846F1}">
                    <asvg:svgBlip xmlns:asvg="http://schemas.microsoft.com/office/drawing/2016/SVG/main" xmlns="" r:embed="rId8"/>
                  </a:ext>
                </a:extLst>
              </a:blip>
              <a:srcRect l="34898" t="877" r="38443" b="80803"/>
              <a:stretch/>
            </p:blipFill>
            <p:spPr>
              <a:xfrm>
                <a:off x="4752246" y="2213803"/>
                <a:ext cx="243769" cy="167516"/>
              </a:xfrm>
              <a:prstGeom prst="rect">
                <a:avLst/>
              </a:prstGeom>
            </p:spPr>
          </p:pic>
        </p:grpSp>
      </p:grpSp>
      <p:sp>
        <p:nvSpPr>
          <p:cNvPr id="152" name="Ellipse 151">
            <a:extLst>
              <a:ext uri="{FF2B5EF4-FFF2-40B4-BE49-F238E27FC236}">
                <a16:creationId xmlns:a16="http://schemas.microsoft.com/office/drawing/2014/main" id="{86D87EE4-A32D-FC0B-2A70-7D370B4DDBD9}"/>
              </a:ext>
            </a:extLst>
          </p:cNvPr>
          <p:cNvSpPr/>
          <p:nvPr/>
        </p:nvSpPr>
        <p:spPr>
          <a:xfrm>
            <a:off x="6615583" y="4624121"/>
            <a:ext cx="959818" cy="933062"/>
          </a:xfrm>
          <a:prstGeom prst="ellipse">
            <a:avLst/>
          </a:prstGeom>
          <a:solidFill>
            <a:srgbClr val="0061AD">
              <a:alpha val="50000"/>
            </a:srgbClr>
          </a:soli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CH" sz="1800" b="0" i="0" u="none" strike="noStrike" kern="0" cap="none" spc="0" normalizeH="0" baseline="0" noProof="0">
              <a:ln>
                <a:noFill/>
              </a:ln>
              <a:solidFill>
                <a:srgbClr val="FFFFFF"/>
              </a:solidFill>
              <a:effectLst/>
              <a:uLnTx/>
              <a:uFillTx/>
              <a:latin typeface="Meiryo"/>
              <a:ea typeface="+mn-ea"/>
              <a:cs typeface="+mn-cs"/>
            </a:endParaRPr>
          </a:p>
        </p:txBody>
      </p:sp>
      <p:sp>
        <p:nvSpPr>
          <p:cNvPr id="153" name="ZoneTexte 152">
            <a:extLst>
              <a:ext uri="{FF2B5EF4-FFF2-40B4-BE49-F238E27FC236}">
                <a16:creationId xmlns:a16="http://schemas.microsoft.com/office/drawing/2014/main" id="{BBB88B76-7349-B2F9-54A5-15548FF5EB26}"/>
              </a:ext>
            </a:extLst>
          </p:cNvPr>
          <p:cNvSpPr txBox="1"/>
          <p:nvPr/>
        </p:nvSpPr>
        <p:spPr>
          <a:xfrm>
            <a:off x="6394494" y="4814518"/>
            <a:ext cx="1451810" cy="584775"/>
          </a:xfrm>
          <a:prstGeom prst="rect">
            <a:avLst/>
          </a:prstGeom>
          <a:noFill/>
          <a:ln>
            <a:noFill/>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CH" sz="3200" b="1" i="0" u="none" strike="noStrike" kern="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rPr>
              <a:t>2%</a:t>
            </a:r>
          </a:p>
        </p:txBody>
      </p:sp>
      <p:sp>
        <p:nvSpPr>
          <p:cNvPr id="154" name="Rectangle 153">
            <a:extLst>
              <a:ext uri="{FF2B5EF4-FFF2-40B4-BE49-F238E27FC236}">
                <a16:creationId xmlns:a16="http://schemas.microsoft.com/office/drawing/2014/main" id="{A8228458-0DE5-7E22-944A-41912BB17F83}"/>
              </a:ext>
            </a:extLst>
          </p:cNvPr>
          <p:cNvSpPr/>
          <p:nvPr/>
        </p:nvSpPr>
        <p:spPr>
          <a:xfrm>
            <a:off x="7855271" y="2307890"/>
            <a:ext cx="3885112" cy="3980385"/>
          </a:xfrm>
          <a:prstGeom prst="rect">
            <a:avLst/>
          </a:prstGeom>
        </p:spPr>
        <p:txBody>
          <a:bodyPr wrap="square">
            <a:spAutoFit/>
          </a:bodyPr>
          <a:lstStyle/>
          <a:p>
            <a:pPr algn="ctr">
              <a:lnSpc>
                <a:spcPct val="114000"/>
              </a:lnSpc>
            </a:pPr>
            <a:r>
              <a:rPr lang="fr-FR" sz="2800" spc="300" dirty="0">
                <a:solidFill>
                  <a:schemeClr val="accent1">
                    <a:lumMod val="75000"/>
                    <a:lumOff val="25000"/>
                  </a:schemeClr>
                </a:solidFill>
                <a:latin typeface="Arial Nova Cond" panose="020B0506020202020204" pitchFamily="34" charset="0"/>
                <a:cs typeface="Calibri Light" panose="020F0302020204030204" pitchFamily="34" charset="0"/>
              </a:rPr>
              <a:t>Une partie importante de femmes ne bénéficie pas des mesures de protection auxquelles elles ont droit en cas de grossesse</a:t>
            </a:r>
            <a:endParaRPr lang="fr-CH" sz="2800" spc="300" dirty="0">
              <a:solidFill>
                <a:schemeClr val="accent1">
                  <a:lumMod val="75000"/>
                  <a:lumOff val="25000"/>
                </a:schemeClr>
              </a:solidFill>
              <a:latin typeface="Arial Nova Cond" panose="020B0506020202020204" pitchFamily="34" charset="0"/>
              <a:cs typeface="Calibri Light" panose="020F0302020204030204" pitchFamily="34" charset="0"/>
            </a:endParaRPr>
          </a:p>
        </p:txBody>
      </p:sp>
      <p:pic>
        <p:nvPicPr>
          <p:cNvPr id="155" name="Image 154">
            <a:extLst>
              <a:ext uri="{FF2B5EF4-FFF2-40B4-BE49-F238E27FC236}">
                <a16:creationId xmlns:a16="http://schemas.microsoft.com/office/drawing/2014/main" id="{882ABE23-6E09-F2DE-7E35-C049CF309596}"/>
              </a:ext>
            </a:extLst>
          </p:cNvPr>
          <p:cNvPicPr>
            <a:picLocks noChangeAspect="1"/>
          </p:cNvPicPr>
          <p:nvPr/>
        </p:nvPicPr>
        <p:blipFill>
          <a:blip r:embed="rId10" cstate="print">
            <a:duotone>
              <a:prstClr val="black"/>
              <a:srgbClr val="003380">
                <a:tint val="45000"/>
                <a:satMod val="400000"/>
              </a:srgbClr>
            </a:duotone>
            <a:extLst>
              <a:ext uri="{BEBA8EAE-BF5A-486C-A8C5-ECC9F3942E4B}">
                <a14:imgProps xmlns:a14="http://schemas.microsoft.com/office/drawing/2010/main">
                  <a14:imgLayer r:embed="rId11">
                    <a14:imgEffect>
                      <a14:backgroundRemoval t="10000" b="90000" l="10000" r="90000">
                        <a14:foregroundMark x1="58571" y1="43714" x2="58571" y2="43714"/>
                        <a14:foregroundMark x1="67429" y1="35429" x2="67429" y2="35429"/>
                        <a14:foregroundMark x1="73143" y1="28571" x2="73143" y2="28571"/>
                      </a14:backgroundRemoval>
                    </a14:imgEffect>
                    <a14:imgEffect>
                      <a14:sharpenSoften amount="500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128736" y="6239666"/>
            <a:ext cx="547661" cy="547661"/>
          </a:xfrm>
          <a:prstGeom prst="rect">
            <a:avLst/>
          </a:prstGeom>
        </p:spPr>
      </p:pic>
    </p:spTree>
    <p:extLst>
      <p:ext uri="{BB962C8B-B14F-4D97-AF65-F5344CB8AC3E}">
        <p14:creationId xmlns:p14="http://schemas.microsoft.com/office/powerpoint/2010/main" val="2005199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7"/>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86"/>
                                        </p:tgtEl>
                                        <p:attrNameLst>
                                          <p:attrName>style.visibility</p:attrName>
                                        </p:attrNameLst>
                                      </p:cBhvr>
                                      <p:to>
                                        <p:strVal val="visible"/>
                                      </p:to>
                                    </p:set>
                                    <p:animEffect transition="in" filter="fade">
                                      <p:cBhvr>
                                        <p:cTn id="9" dur="500"/>
                                        <p:tgtEl>
                                          <p:spTgt spid="8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6"/>
                                        </p:tgtEl>
                                        <p:attrNameLst>
                                          <p:attrName>style.visibility</p:attrName>
                                        </p:attrNameLst>
                                      </p:cBhvr>
                                      <p:to>
                                        <p:strVal val="visible"/>
                                      </p:to>
                                    </p:set>
                                  </p:childTnLst>
                                </p:cTn>
                              </p:par>
                              <p:par>
                                <p:cTn id="14" presetID="10" presetClass="entr" presetSubtype="0" fill="hold" grpId="0" nodeType="withEffect">
                                  <p:stCondLst>
                                    <p:cond delay="0"/>
                                  </p:stCondLst>
                                  <p:childTnLst>
                                    <p:set>
                                      <p:cBhvr>
                                        <p:cTn id="15" dur="1" fill="hold">
                                          <p:stCondLst>
                                            <p:cond delay="0"/>
                                          </p:stCondLst>
                                        </p:cTn>
                                        <p:tgtEl>
                                          <p:spTgt spid="152"/>
                                        </p:tgtEl>
                                        <p:attrNameLst>
                                          <p:attrName>style.visibility</p:attrName>
                                        </p:attrNameLst>
                                      </p:cBhvr>
                                      <p:to>
                                        <p:strVal val="visible"/>
                                      </p:to>
                                    </p:set>
                                    <p:animEffect transition="in" filter="fade">
                                      <p:cBhvr>
                                        <p:cTn id="16" dur="500"/>
                                        <p:tgtEl>
                                          <p:spTgt spid="15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fade">
                                      <p:cBhvr>
                                        <p:cTn id="19" dur="500"/>
                                        <p:tgtEl>
                                          <p:spTgt spid="15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54"/>
                                        </p:tgtEl>
                                        <p:attrNameLst>
                                          <p:attrName>style.visibility</p:attrName>
                                        </p:attrNameLst>
                                      </p:cBhvr>
                                      <p:to>
                                        <p:strVal val="visible"/>
                                      </p:to>
                                    </p:set>
                                    <p:animEffect transition="in" filter="fade">
                                      <p:cBhvr>
                                        <p:cTn id="24"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animBg="1"/>
      <p:bldP spid="153" grpId="0"/>
      <p:bldP spid="15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DDDDE">
            <a:alpha val="46000"/>
          </a:srgb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H" dirty="0"/>
              <a:t>Études de cas</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17</a:t>
            </a:fld>
            <a:endParaRPr lang="en-US" dirty="0"/>
          </a:p>
        </p:txBody>
      </p:sp>
      <p:sp>
        <p:nvSpPr>
          <p:cNvPr id="8" name="Rectangle à coins arrondis 7"/>
          <p:cNvSpPr/>
          <p:nvPr/>
        </p:nvSpPr>
        <p:spPr>
          <a:xfrm>
            <a:off x="361150" y="5640081"/>
            <a:ext cx="11249657" cy="1008000"/>
          </a:xfrm>
          <a:prstGeom prst="roundRect">
            <a:avLst/>
          </a:prstGeom>
          <a:solidFill>
            <a:schemeClr val="bg1"/>
          </a:solidFill>
          <a:ln>
            <a:noFill/>
          </a:ln>
          <a:effectLst>
            <a:outerShdw blurRad="889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dirty="0"/>
          </a:p>
        </p:txBody>
      </p:sp>
      <p:sp>
        <p:nvSpPr>
          <p:cNvPr id="9" name="Espace réservé du contenu 2"/>
          <p:cNvSpPr>
            <a:spLocks noGrp="1"/>
          </p:cNvSpPr>
          <p:nvPr>
            <p:ph idx="1"/>
          </p:nvPr>
        </p:nvSpPr>
        <p:spPr>
          <a:xfrm>
            <a:off x="561966" y="1725346"/>
            <a:ext cx="9996333" cy="1256088"/>
          </a:xfrm>
        </p:spPr>
        <p:txBody>
          <a:bodyPr anchor="t">
            <a:noAutofit/>
          </a:bodyPr>
          <a:lstStyle/>
          <a:p>
            <a:pPr algn="just">
              <a:lnSpc>
                <a:spcPct val="114000"/>
              </a:lnSpc>
              <a:spcBef>
                <a:spcPts val="600"/>
              </a:spcBef>
            </a:pPr>
            <a:r>
              <a:rPr lang="fr-CH" sz="2100" dirty="0">
                <a:solidFill>
                  <a:schemeClr val="tx1"/>
                </a:solidFill>
              </a:rPr>
              <a:t>Etudes de cas au sein de </a:t>
            </a:r>
            <a:r>
              <a:rPr lang="fr-CH" sz="2100" b="1" dirty="0">
                <a:solidFill>
                  <a:schemeClr val="accent1">
                    <a:lumMod val="75000"/>
                    <a:lumOff val="25000"/>
                  </a:schemeClr>
                </a:solidFill>
              </a:rPr>
              <a:t>6 entreprises </a:t>
            </a:r>
            <a:r>
              <a:rPr lang="fr-CH" sz="2100" dirty="0">
                <a:solidFill>
                  <a:schemeClr val="tx1"/>
                </a:solidFill>
              </a:rPr>
              <a:t>des secteurs de la santé et de l’industrie alimentaire. </a:t>
            </a:r>
          </a:p>
          <a:p>
            <a:pPr algn="just">
              <a:lnSpc>
                <a:spcPct val="114000"/>
              </a:lnSpc>
              <a:spcBef>
                <a:spcPts val="600"/>
              </a:spcBef>
            </a:pPr>
            <a:r>
              <a:rPr lang="fr-CH" sz="2100" b="1" dirty="0">
                <a:solidFill>
                  <a:schemeClr val="accent1">
                    <a:lumMod val="75000"/>
                    <a:lumOff val="25000"/>
                  </a:schemeClr>
                </a:solidFill>
              </a:rPr>
              <a:t>46 entretiens </a:t>
            </a:r>
            <a:r>
              <a:rPr lang="fr-CH" sz="2100" dirty="0">
                <a:solidFill>
                  <a:schemeClr val="tx1"/>
                </a:solidFill>
              </a:rPr>
              <a:t>individuels avec plusieurs parties prenantes au sein de l’entreprise.</a:t>
            </a:r>
          </a:p>
        </p:txBody>
      </p:sp>
      <p:sp>
        <p:nvSpPr>
          <p:cNvPr id="10" name="Rectangle 9"/>
          <p:cNvSpPr/>
          <p:nvPr/>
        </p:nvSpPr>
        <p:spPr>
          <a:xfrm>
            <a:off x="320539" y="5715944"/>
            <a:ext cx="2160004" cy="653769"/>
          </a:xfrm>
          <a:prstGeom prst="rect">
            <a:avLst/>
          </a:prstGeom>
        </p:spPr>
        <p:txBody>
          <a:bodyPr wrap="square">
            <a:spAutoFit/>
          </a:bodyPr>
          <a:lstStyle/>
          <a:p>
            <a:pPr algn="ctr">
              <a:lnSpc>
                <a:spcPct val="114000"/>
              </a:lnSpc>
              <a:spcBef>
                <a:spcPts val="600"/>
              </a:spcBef>
              <a:spcAft>
                <a:spcPts val="300"/>
              </a:spcAft>
            </a:pPr>
            <a:r>
              <a:rPr lang="fr-FR" sz="1600" dirty="0">
                <a:latin typeface="Calibri" panose="020F0502020204030204" pitchFamily="34" charset="0"/>
                <a:cs typeface="Calibri" panose="020F0502020204030204" pitchFamily="34" charset="0"/>
              </a:rPr>
              <a:t>Direction et responsables RH</a:t>
            </a:r>
            <a:endParaRPr lang="fr-CH" sz="2400" dirty="0">
              <a:latin typeface="Calibri" panose="020F0502020204030204" pitchFamily="34" charset="0"/>
              <a:ea typeface="Calibri" panose="020F0502020204030204" pitchFamily="34" charset="0"/>
              <a:cs typeface="Calibri" panose="020F0502020204030204" pitchFamily="34" charset="0"/>
            </a:endParaRPr>
          </a:p>
        </p:txBody>
      </p:sp>
      <p:sp>
        <p:nvSpPr>
          <p:cNvPr id="11" name="Rectangle 10"/>
          <p:cNvSpPr/>
          <p:nvPr/>
        </p:nvSpPr>
        <p:spPr>
          <a:xfrm>
            <a:off x="2508855" y="5719565"/>
            <a:ext cx="2102344" cy="934487"/>
          </a:xfrm>
          <a:prstGeom prst="rect">
            <a:avLst/>
          </a:prstGeom>
        </p:spPr>
        <p:txBody>
          <a:bodyPr wrap="square">
            <a:spAutoFit/>
          </a:bodyPr>
          <a:lstStyle/>
          <a:p>
            <a:pPr algn="ctr">
              <a:lnSpc>
                <a:spcPct val="114000"/>
              </a:lnSpc>
              <a:spcBef>
                <a:spcPts val="300"/>
              </a:spcBef>
              <a:spcAft>
                <a:spcPts val="300"/>
              </a:spcAft>
            </a:pPr>
            <a:r>
              <a:rPr lang="fr-FR" sz="1600" dirty="0">
                <a:latin typeface="Calibri" panose="020F0502020204030204" pitchFamily="34" charset="0"/>
                <a:cs typeface="Calibri" panose="020F0502020204030204" pitchFamily="34" charset="0"/>
              </a:rPr>
              <a:t>Médecins du travail et infirmières de santé au travail</a:t>
            </a:r>
            <a:endParaRPr lang="fr-CH" sz="2400" dirty="0">
              <a:latin typeface="Calibri" panose="020F0502020204030204" pitchFamily="34" charset="0"/>
              <a:ea typeface="Calibri" panose="020F0502020204030204" pitchFamily="34" charset="0"/>
              <a:cs typeface="Calibri" panose="020F0502020204030204" pitchFamily="34" charset="0"/>
            </a:endParaRPr>
          </a:p>
        </p:txBody>
      </p:sp>
      <p:pic>
        <p:nvPicPr>
          <p:cNvPr id="13" name="Image 12"/>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3019084" y="4747245"/>
            <a:ext cx="289669" cy="483046"/>
          </a:xfrm>
          <a:prstGeom prst="rect">
            <a:avLst/>
          </a:prstGeom>
        </p:spPr>
      </p:pic>
      <p:pic>
        <p:nvPicPr>
          <p:cNvPr id="18" name="Image 17"/>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690734" y="4816691"/>
            <a:ext cx="291955" cy="486856"/>
          </a:xfrm>
          <a:prstGeom prst="rect">
            <a:avLst/>
          </a:prstGeom>
        </p:spPr>
      </p:pic>
      <p:pic>
        <p:nvPicPr>
          <p:cNvPr id="19" name="Image 18"/>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912193" y="4816691"/>
            <a:ext cx="291955" cy="486856"/>
          </a:xfrm>
          <a:prstGeom prst="rect">
            <a:avLst/>
          </a:prstGeom>
        </p:spPr>
      </p:pic>
      <p:pic>
        <p:nvPicPr>
          <p:cNvPr id="20" name="Image 19"/>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1119860" y="4816690"/>
            <a:ext cx="291955" cy="486856"/>
          </a:xfrm>
          <a:prstGeom prst="rect">
            <a:avLst/>
          </a:prstGeom>
        </p:spPr>
      </p:pic>
      <p:pic>
        <p:nvPicPr>
          <p:cNvPr id="21" name="Image 20"/>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486544" y="4814153"/>
            <a:ext cx="291954" cy="486856"/>
          </a:xfrm>
          <a:prstGeom prst="rect">
            <a:avLst/>
          </a:prstGeom>
        </p:spPr>
      </p:pic>
      <p:sp>
        <p:nvSpPr>
          <p:cNvPr id="26" name="Rectangle 25"/>
          <p:cNvSpPr/>
          <p:nvPr/>
        </p:nvSpPr>
        <p:spPr>
          <a:xfrm>
            <a:off x="4859331" y="5743033"/>
            <a:ext cx="2058080" cy="653769"/>
          </a:xfrm>
          <a:prstGeom prst="rect">
            <a:avLst/>
          </a:prstGeom>
        </p:spPr>
        <p:txBody>
          <a:bodyPr wrap="square">
            <a:spAutoFit/>
          </a:bodyPr>
          <a:lstStyle/>
          <a:p>
            <a:pPr algn="ctr">
              <a:lnSpc>
                <a:spcPct val="114000"/>
              </a:lnSpc>
              <a:spcBef>
                <a:spcPts val="300"/>
              </a:spcBef>
              <a:spcAft>
                <a:spcPts val="300"/>
              </a:spcAft>
            </a:pPr>
            <a:r>
              <a:rPr lang="fr-FR" sz="1600" dirty="0">
                <a:latin typeface="Calibri" panose="020F0502020204030204" pitchFamily="34" charset="0"/>
                <a:cs typeface="Calibri" panose="020F0502020204030204" pitchFamily="34" charset="0"/>
              </a:rPr>
              <a:t>Responsables directs de la travailleuse</a:t>
            </a:r>
            <a:endParaRPr lang="fr-CH" sz="2400" dirty="0">
              <a:latin typeface="Calibri" panose="020F0502020204030204" pitchFamily="34" charset="0"/>
              <a:ea typeface="Calibri" panose="020F0502020204030204" pitchFamily="34" charset="0"/>
              <a:cs typeface="Calibri" panose="020F0502020204030204" pitchFamily="34" charset="0"/>
            </a:endParaRPr>
          </a:p>
        </p:txBody>
      </p:sp>
      <p:sp>
        <p:nvSpPr>
          <p:cNvPr id="27" name="Rectangle 26"/>
          <p:cNvSpPr/>
          <p:nvPr/>
        </p:nvSpPr>
        <p:spPr>
          <a:xfrm>
            <a:off x="6909398" y="5719009"/>
            <a:ext cx="2513093" cy="637739"/>
          </a:xfrm>
          <a:prstGeom prst="rect">
            <a:avLst/>
          </a:prstGeom>
        </p:spPr>
        <p:txBody>
          <a:bodyPr wrap="square">
            <a:spAutoFit/>
          </a:bodyPr>
          <a:lstStyle/>
          <a:p>
            <a:pPr algn="ctr">
              <a:lnSpc>
                <a:spcPct val="114000"/>
              </a:lnSpc>
              <a:spcBef>
                <a:spcPts val="300"/>
              </a:spcBef>
              <a:spcAft>
                <a:spcPts val="300"/>
              </a:spcAft>
            </a:pPr>
            <a:r>
              <a:rPr lang="fr-FR" sz="1600" dirty="0">
                <a:latin typeface="Calibri" panose="020F0502020204030204" pitchFamily="34" charset="0"/>
                <a:cs typeface="Calibri" panose="020F0502020204030204" pitchFamily="34" charset="0"/>
              </a:rPr>
              <a:t>Membres de commissions du personnel</a:t>
            </a:r>
            <a:endParaRPr lang="fr-CH" sz="2400" dirty="0">
              <a:latin typeface="Calibri" panose="020F0502020204030204" pitchFamily="34" charset="0"/>
              <a:ea typeface="Calibri" panose="020F0502020204030204" pitchFamily="34" charset="0"/>
              <a:cs typeface="Calibri" panose="020F0502020204030204" pitchFamily="34" charset="0"/>
            </a:endParaRPr>
          </a:p>
        </p:txBody>
      </p:sp>
      <p:sp>
        <p:nvSpPr>
          <p:cNvPr id="31" name="Rectangle 30"/>
          <p:cNvSpPr/>
          <p:nvPr/>
        </p:nvSpPr>
        <p:spPr>
          <a:xfrm>
            <a:off x="9001665" y="5909638"/>
            <a:ext cx="2772895" cy="357021"/>
          </a:xfrm>
          <a:prstGeom prst="rect">
            <a:avLst/>
          </a:prstGeom>
        </p:spPr>
        <p:txBody>
          <a:bodyPr wrap="square">
            <a:spAutoFit/>
          </a:bodyPr>
          <a:lstStyle/>
          <a:p>
            <a:pPr algn="ctr">
              <a:lnSpc>
                <a:spcPct val="114000"/>
              </a:lnSpc>
              <a:spcBef>
                <a:spcPts val="300"/>
              </a:spcBef>
              <a:spcAft>
                <a:spcPts val="300"/>
              </a:spcAft>
            </a:pPr>
            <a:r>
              <a:rPr lang="fr-FR" sz="1600" dirty="0">
                <a:latin typeface="Calibri" panose="020F0502020204030204" pitchFamily="34" charset="0"/>
                <a:cs typeface="Calibri" panose="020F0502020204030204" pitchFamily="34" charset="0"/>
              </a:rPr>
              <a:t>Travailleuses</a:t>
            </a:r>
            <a:endParaRPr lang="fr-CH" sz="2400" dirty="0">
              <a:latin typeface="Calibri" panose="020F0502020204030204" pitchFamily="34" charset="0"/>
              <a:ea typeface="Calibri" panose="020F0502020204030204" pitchFamily="34" charset="0"/>
              <a:cs typeface="Calibri" panose="020F0502020204030204" pitchFamily="34" charset="0"/>
            </a:endParaRPr>
          </a:p>
        </p:txBody>
      </p:sp>
      <p:grpSp>
        <p:nvGrpSpPr>
          <p:cNvPr id="54" name="Groupe 53"/>
          <p:cNvGrpSpPr/>
          <p:nvPr/>
        </p:nvGrpSpPr>
        <p:grpSpPr>
          <a:xfrm>
            <a:off x="1058170" y="3252363"/>
            <a:ext cx="639899" cy="504000"/>
            <a:chOff x="717488" y="3514712"/>
            <a:chExt cx="639899" cy="504000"/>
          </a:xfrm>
        </p:grpSpPr>
        <p:sp>
          <p:nvSpPr>
            <p:cNvPr id="55" name="Ellipse 54"/>
            <p:cNvSpPr/>
            <p:nvPr/>
          </p:nvSpPr>
          <p:spPr>
            <a:xfrm>
              <a:off x="717488" y="3514712"/>
              <a:ext cx="504000" cy="504000"/>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600"/>
            </a:p>
          </p:txBody>
        </p:sp>
        <p:sp>
          <p:nvSpPr>
            <p:cNvPr id="56" name="ZoneTexte 55"/>
            <p:cNvSpPr txBox="1"/>
            <p:nvPr/>
          </p:nvSpPr>
          <p:spPr>
            <a:xfrm>
              <a:off x="797317" y="3566657"/>
              <a:ext cx="560070" cy="400110"/>
            </a:xfrm>
            <a:prstGeom prst="rect">
              <a:avLst/>
            </a:prstGeom>
            <a:noFill/>
          </p:spPr>
          <p:txBody>
            <a:bodyPr wrap="square" rtlCol="0">
              <a:spAutoFit/>
            </a:bodyPr>
            <a:lstStyle/>
            <a:p>
              <a:r>
                <a:rPr lang="fr-CH" sz="2000" b="1" dirty="0">
                  <a:solidFill>
                    <a:schemeClr val="accent1">
                      <a:lumMod val="10000"/>
                      <a:lumOff val="90000"/>
                    </a:schemeClr>
                  </a:solidFill>
                  <a:latin typeface="Arial" panose="020B0604020202020204" pitchFamily="34" charset="0"/>
                  <a:cs typeface="Arial" panose="020B0604020202020204" pitchFamily="34" charset="0"/>
                </a:rPr>
                <a:t>8</a:t>
              </a:r>
            </a:p>
          </p:txBody>
        </p:sp>
      </p:grpSp>
      <p:grpSp>
        <p:nvGrpSpPr>
          <p:cNvPr id="57" name="Groupe 56"/>
          <p:cNvGrpSpPr/>
          <p:nvPr/>
        </p:nvGrpSpPr>
        <p:grpSpPr>
          <a:xfrm>
            <a:off x="3327188" y="3227342"/>
            <a:ext cx="639899" cy="504000"/>
            <a:chOff x="717488" y="3514712"/>
            <a:chExt cx="639899" cy="504000"/>
          </a:xfrm>
        </p:grpSpPr>
        <p:sp>
          <p:nvSpPr>
            <p:cNvPr id="58" name="Ellipse 57"/>
            <p:cNvSpPr/>
            <p:nvPr/>
          </p:nvSpPr>
          <p:spPr>
            <a:xfrm>
              <a:off x="717488" y="3514712"/>
              <a:ext cx="504000" cy="504000"/>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600"/>
            </a:p>
          </p:txBody>
        </p:sp>
        <p:sp>
          <p:nvSpPr>
            <p:cNvPr id="59" name="ZoneTexte 58"/>
            <p:cNvSpPr txBox="1"/>
            <p:nvPr/>
          </p:nvSpPr>
          <p:spPr>
            <a:xfrm>
              <a:off x="797317" y="3566657"/>
              <a:ext cx="560070" cy="400110"/>
            </a:xfrm>
            <a:prstGeom prst="rect">
              <a:avLst/>
            </a:prstGeom>
            <a:noFill/>
          </p:spPr>
          <p:txBody>
            <a:bodyPr wrap="square" rtlCol="0">
              <a:spAutoFit/>
            </a:bodyPr>
            <a:lstStyle/>
            <a:p>
              <a:r>
                <a:rPr lang="fr-CH" sz="2000" b="1" dirty="0">
                  <a:solidFill>
                    <a:schemeClr val="accent1">
                      <a:lumMod val="10000"/>
                      <a:lumOff val="90000"/>
                    </a:schemeClr>
                  </a:solidFill>
                  <a:latin typeface="Arial" panose="020B0604020202020204" pitchFamily="34" charset="0"/>
                  <a:cs typeface="Arial" panose="020B0604020202020204" pitchFamily="34" charset="0"/>
                </a:rPr>
                <a:t>4</a:t>
              </a:r>
            </a:p>
          </p:txBody>
        </p:sp>
      </p:grpSp>
      <p:grpSp>
        <p:nvGrpSpPr>
          <p:cNvPr id="60" name="Groupe 59"/>
          <p:cNvGrpSpPr/>
          <p:nvPr/>
        </p:nvGrpSpPr>
        <p:grpSpPr>
          <a:xfrm>
            <a:off x="5557378" y="3237698"/>
            <a:ext cx="578427" cy="504000"/>
            <a:chOff x="717488" y="3514712"/>
            <a:chExt cx="578427" cy="504000"/>
          </a:xfrm>
        </p:grpSpPr>
        <p:sp>
          <p:nvSpPr>
            <p:cNvPr id="61" name="Ellipse 60"/>
            <p:cNvSpPr/>
            <p:nvPr/>
          </p:nvSpPr>
          <p:spPr>
            <a:xfrm>
              <a:off x="717488" y="3514712"/>
              <a:ext cx="504000" cy="504000"/>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600"/>
            </a:p>
          </p:txBody>
        </p:sp>
        <p:sp>
          <p:nvSpPr>
            <p:cNvPr id="62" name="ZoneTexte 61"/>
            <p:cNvSpPr txBox="1"/>
            <p:nvPr/>
          </p:nvSpPr>
          <p:spPr>
            <a:xfrm>
              <a:off x="735845" y="3566657"/>
              <a:ext cx="560070" cy="400110"/>
            </a:xfrm>
            <a:prstGeom prst="rect">
              <a:avLst/>
            </a:prstGeom>
            <a:noFill/>
          </p:spPr>
          <p:txBody>
            <a:bodyPr wrap="square" rtlCol="0">
              <a:spAutoFit/>
            </a:bodyPr>
            <a:lstStyle/>
            <a:p>
              <a:r>
                <a:rPr lang="fr-CH" sz="2000" b="1" dirty="0">
                  <a:solidFill>
                    <a:schemeClr val="accent1">
                      <a:lumMod val="10000"/>
                      <a:lumOff val="90000"/>
                    </a:schemeClr>
                  </a:solidFill>
                  <a:latin typeface="Arial" panose="020B0604020202020204" pitchFamily="34" charset="0"/>
                  <a:cs typeface="Arial" panose="020B0604020202020204" pitchFamily="34" charset="0"/>
                </a:rPr>
                <a:t>12</a:t>
              </a:r>
            </a:p>
          </p:txBody>
        </p:sp>
      </p:grpSp>
      <p:grpSp>
        <p:nvGrpSpPr>
          <p:cNvPr id="63" name="Groupe 62"/>
          <p:cNvGrpSpPr/>
          <p:nvPr/>
        </p:nvGrpSpPr>
        <p:grpSpPr>
          <a:xfrm>
            <a:off x="7971028" y="3212590"/>
            <a:ext cx="639899" cy="504000"/>
            <a:chOff x="717488" y="3514712"/>
            <a:chExt cx="639899" cy="504000"/>
          </a:xfrm>
        </p:grpSpPr>
        <p:sp>
          <p:nvSpPr>
            <p:cNvPr id="64" name="Ellipse 63"/>
            <p:cNvSpPr/>
            <p:nvPr/>
          </p:nvSpPr>
          <p:spPr>
            <a:xfrm>
              <a:off x="717488" y="3514712"/>
              <a:ext cx="504000" cy="504000"/>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600"/>
            </a:p>
          </p:txBody>
        </p:sp>
        <p:sp>
          <p:nvSpPr>
            <p:cNvPr id="65" name="ZoneTexte 64"/>
            <p:cNvSpPr txBox="1"/>
            <p:nvPr/>
          </p:nvSpPr>
          <p:spPr>
            <a:xfrm>
              <a:off x="797317" y="3566657"/>
              <a:ext cx="560070" cy="400110"/>
            </a:xfrm>
            <a:prstGeom prst="rect">
              <a:avLst/>
            </a:prstGeom>
            <a:noFill/>
          </p:spPr>
          <p:txBody>
            <a:bodyPr wrap="square" rtlCol="0">
              <a:spAutoFit/>
            </a:bodyPr>
            <a:lstStyle/>
            <a:p>
              <a:r>
                <a:rPr lang="fr-CH" sz="2000" b="1" dirty="0">
                  <a:solidFill>
                    <a:schemeClr val="accent1">
                      <a:lumMod val="10000"/>
                      <a:lumOff val="90000"/>
                    </a:schemeClr>
                  </a:solidFill>
                  <a:latin typeface="Arial" panose="020B0604020202020204" pitchFamily="34" charset="0"/>
                  <a:cs typeface="Arial" panose="020B0604020202020204" pitchFamily="34" charset="0"/>
                </a:rPr>
                <a:t>2</a:t>
              </a:r>
            </a:p>
          </p:txBody>
        </p:sp>
      </p:grpSp>
      <p:grpSp>
        <p:nvGrpSpPr>
          <p:cNvPr id="66" name="Groupe 65"/>
          <p:cNvGrpSpPr/>
          <p:nvPr/>
        </p:nvGrpSpPr>
        <p:grpSpPr>
          <a:xfrm>
            <a:off x="10088096" y="3237160"/>
            <a:ext cx="578427" cy="504000"/>
            <a:chOff x="717488" y="3514712"/>
            <a:chExt cx="578427" cy="504000"/>
          </a:xfrm>
        </p:grpSpPr>
        <p:sp>
          <p:nvSpPr>
            <p:cNvPr id="67" name="Ellipse 66"/>
            <p:cNvSpPr/>
            <p:nvPr/>
          </p:nvSpPr>
          <p:spPr>
            <a:xfrm>
              <a:off x="717488" y="3514712"/>
              <a:ext cx="504000" cy="504000"/>
            </a:xfrm>
            <a:prstGeom prst="ellipse">
              <a:avLst/>
            </a:prstGeom>
            <a:solidFill>
              <a:srgbClr val="903163"/>
            </a:solidFill>
            <a:ln>
              <a:noFill/>
            </a:ln>
            <a:effectLst>
              <a:innerShdw blurRad="127000" dist="889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600"/>
            </a:p>
          </p:txBody>
        </p:sp>
        <p:sp>
          <p:nvSpPr>
            <p:cNvPr id="68" name="ZoneTexte 67"/>
            <p:cNvSpPr txBox="1"/>
            <p:nvPr/>
          </p:nvSpPr>
          <p:spPr>
            <a:xfrm>
              <a:off x="735845" y="3566657"/>
              <a:ext cx="560070" cy="400110"/>
            </a:xfrm>
            <a:prstGeom prst="rect">
              <a:avLst/>
            </a:prstGeom>
            <a:noFill/>
          </p:spPr>
          <p:txBody>
            <a:bodyPr wrap="square" rtlCol="0">
              <a:spAutoFit/>
            </a:bodyPr>
            <a:lstStyle/>
            <a:p>
              <a:r>
                <a:rPr lang="fr-CH" sz="2000" b="1" dirty="0">
                  <a:solidFill>
                    <a:schemeClr val="accent1">
                      <a:lumMod val="10000"/>
                      <a:lumOff val="90000"/>
                    </a:schemeClr>
                  </a:solidFill>
                  <a:latin typeface="Arial" panose="020B0604020202020204" pitchFamily="34" charset="0"/>
                  <a:cs typeface="Arial" panose="020B0604020202020204" pitchFamily="34" charset="0"/>
                </a:rPr>
                <a:t>20</a:t>
              </a:r>
            </a:p>
          </p:txBody>
        </p:sp>
      </p:grpSp>
      <p:pic>
        <p:nvPicPr>
          <p:cNvPr id="79" name="Image 78"/>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4728130" y="4855536"/>
            <a:ext cx="291954" cy="486856"/>
          </a:xfrm>
          <a:prstGeom prst="rect">
            <a:avLst/>
          </a:prstGeom>
        </p:spPr>
      </p:pic>
      <p:pic>
        <p:nvPicPr>
          <p:cNvPr id="82" name="Image 81"/>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6384383" y="4820943"/>
            <a:ext cx="291955" cy="486856"/>
          </a:xfrm>
          <a:prstGeom prst="rect">
            <a:avLst/>
          </a:prstGeom>
        </p:spPr>
      </p:pic>
      <p:pic>
        <p:nvPicPr>
          <p:cNvPr id="83" name="Image 82"/>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6177154" y="4820942"/>
            <a:ext cx="291955" cy="486857"/>
          </a:xfrm>
          <a:prstGeom prst="rect">
            <a:avLst/>
          </a:prstGeom>
        </p:spPr>
      </p:pic>
      <p:pic>
        <p:nvPicPr>
          <p:cNvPr id="72" name="Image 71"/>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5734323" y="4303890"/>
            <a:ext cx="289669" cy="483045"/>
          </a:xfrm>
          <a:prstGeom prst="rect">
            <a:avLst/>
          </a:prstGeom>
        </p:spPr>
      </p:pic>
      <p:pic>
        <p:nvPicPr>
          <p:cNvPr id="74" name="Image 73"/>
          <p:cNvPicPr>
            <a:picLocks noChangeAspect="1"/>
          </p:cNvPicPr>
          <p:nvPr/>
        </p:nvPicPr>
        <p:blipFill>
          <a:blip r:embed="rId3">
            <a:extLst>
              <a:ext uri="{BEBA8EAE-BF5A-486C-A8C5-ECC9F3942E4B}">
                <a14:imgProps xmlns:a14="http://schemas.microsoft.com/office/drawing/2010/main">
                  <a14:imgLayer r:embed="rId4">
                    <a14:imgEffect>
                      <a14:backgroundRemoval t="327" b="100000" l="9537" r="89646">
                        <a14:foregroundMark x1="54768" y1="10458" x2="54768" y2="10458"/>
                      </a14:backgroundRemoval>
                    </a14:imgEffect>
                  </a14:imgLayer>
                </a14:imgProps>
              </a:ext>
            </a:extLst>
          </a:blip>
          <a:stretch>
            <a:fillRect/>
          </a:stretch>
        </p:blipFill>
        <p:spPr>
          <a:xfrm>
            <a:off x="5950347" y="4310467"/>
            <a:ext cx="289669" cy="483045"/>
          </a:xfrm>
          <a:prstGeom prst="rect">
            <a:avLst/>
          </a:prstGeom>
        </p:spPr>
      </p:pic>
      <p:pic>
        <p:nvPicPr>
          <p:cNvPr id="85" name="Imag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48901" y="1640761"/>
            <a:ext cx="1001767" cy="753935"/>
          </a:xfrm>
          <a:prstGeom prst="rect">
            <a:avLst/>
          </a:prstGeom>
        </p:spPr>
      </p:pic>
      <p:pic>
        <p:nvPicPr>
          <p:cNvPr id="5" name="Image 4">
            <a:extLst>
              <a:ext uri="{FF2B5EF4-FFF2-40B4-BE49-F238E27FC236}">
                <a16:creationId xmlns:a16="http://schemas.microsoft.com/office/drawing/2014/main" id="{4B0DF64F-24FC-4587-AB38-1B093BEB1644}"/>
              </a:ext>
            </a:extLst>
          </p:cNvPr>
          <p:cNvPicPr>
            <a:picLocks noChangeAspect="1"/>
          </p:cNvPicPr>
          <p:nvPr/>
        </p:nvPicPr>
        <p:blipFill>
          <a:blip r:embed="rId6">
            <a:duotone>
              <a:prstClr val="black"/>
              <a:schemeClr val="bg1">
                <a:lumMod val="75000"/>
                <a:tint val="45000"/>
                <a:satMod val="400000"/>
              </a:schemeClr>
            </a:duotone>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9334788" y="3791568"/>
            <a:ext cx="2370668" cy="1799574"/>
          </a:xfrm>
          <a:prstGeom prst="rect">
            <a:avLst/>
          </a:prstGeom>
          <a:ln>
            <a:noFill/>
          </a:ln>
          <a:effectLst>
            <a:softEdge rad="112500"/>
          </a:effectLst>
        </p:spPr>
      </p:pic>
      <p:pic>
        <p:nvPicPr>
          <p:cNvPr id="1026" name="Picture 2">
            <a:extLst>
              <a:ext uri="{FF2B5EF4-FFF2-40B4-BE49-F238E27FC236}">
                <a16:creationId xmlns:a16="http://schemas.microsoft.com/office/drawing/2014/main" id="{F7AB73E2-839F-7047-BA01-6397B852CAE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69386" y="4855584"/>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FDDCF812-C01A-57C7-8189-37B732E2D4E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352215" y="4855585"/>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81B07974-E026-AA24-96B6-3704E2738CF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526733" y="4749834"/>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D35DF42E-CDFE-F0B5-5CD4-09B5D7B100B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81109" y="4741274"/>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a:extLst>
              <a:ext uri="{FF2B5EF4-FFF2-40B4-BE49-F238E27FC236}">
                <a16:creationId xmlns:a16="http://schemas.microsoft.com/office/drawing/2014/main" id="{27406EB0-304A-A3B0-74C0-52E07E290AF3}"/>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83304" y="4741274"/>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a:extLst>
              <a:ext uri="{FF2B5EF4-FFF2-40B4-BE49-F238E27FC236}">
                <a16:creationId xmlns:a16="http://schemas.microsoft.com/office/drawing/2014/main" id="{41259DC5-3BD3-7860-69DF-9B9362C8F29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19355" y="4818831"/>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a:extLst>
              <a:ext uri="{FF2B5EF4-FFF2-40B4-BE49-F238E27FC236}">
                <a16:creationId xmlns:a16="http://schemas.microsoft.com/office/drawing/2014/main" id="{0133F0E4-3BDF-7E7F-D90D-7CECF286D902}"/>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860868" y="4811607"/>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a:extLst>
              <a:ext uri="{FF2B5EF4-FFF2-40B4-BE49-F238E27FC236}">
                <a16:creationId xmlns:a16="http://schemas.microsoft.com/office/drawing/2014/main" id="{465C8F6B-E974-3705-B91A-BE3CDA807CC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77699" y="4811607"/>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a:extLst>
              <a:ext uri="{FF2B5EF4-FFF2-40B4-BE49-F238E27FC236}">
                <a16:creationId xmlns:a16="http://schemas.microsoft.com/office/drawing/2014/main" id="{CEE0F903-1A18-3B80-6EA6-15D85813C83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108725" y="4811607"/>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129AABCB-3E82-55AA-F5FB-C5EBAF2A3FA0}"/>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710703" y="4840789"/>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1C27D12B-2BF7-484F-1546-217C4F099B0E}"/>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65079" y="4833310"/>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a:extLst>
              <a:ext uri="{FF2B5EF4-FFF2-40B4-BE49-F238E27FC236}">
                <a16:creationId xmlns:a16="http://schemas.microsoft.com/office/drawing/2014/main" id="{B224334B-D4BC-9012-1A7D-98FF1700EBA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67274" y="4832229"/>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a:extLst>
              <a:ext uri="{FF2B5EF4-FFF2-40B4-BE49-F238E27FC236}">
                <a16:creationId xmlns:a16="http://schemas.microsoft.com/office/drawing/2014/main" id="{5A791FCC-27CE-2074-E5B2-6B33BB7F73B4}"/>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002278" y="4839669"/>
            <a:ext cx="214538" cy="486857"/>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a:extLst>
              <a:ext uri="{FF2B5EF4-FFF2-40B4-BE49-F238E27FC236}">
                <a16:creationId xmlns:a16="http://schemas.microsoft.com/office/drawing/2014/main" id="{F4253B4E-4451-6F83-481B-B884BF11B4C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56654" y="4831153"/>
            <a:ext cx="214538" cy="486857"/>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2">
            <a:extLst>
              <a:ext uri="{FF2B5EF4-FFF2-40B4-BE49-F238E27FC236}">
                <a16:creationId xmlns:a16="http://schemas.microsoft.com/office/drawing/2014/main" id="{762ABA65-13A6-8FCC-28CE-55D2387C81B9}"/>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76507" y="4319826"/>
            <a:ext cx="243429" cy="486857"/>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a:extLst>
              <a:ext uri="{FF2B5EF4-FFF2-40B4-BE49-F238E27FC236}">
                <a16:creationId xmlns:a16="http://schemas.microsoft.com/office/drawing/2014/main" id="{F09B38D6-7994-F9AF-7758-D9DA1C67075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30883" y="4310467"/>
            <a:ext cx="243429" cy="4868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00138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custDataLst>
              <p:tags r:id="rId1"/>
            </p:custDataLst>
          </p:nvPr>
        </p:nvSpPr>
        <p:spPr/>
        <p:txBody>
          <a:bodyPr/>
          <a:lstStyle/>
          <a:p>
            <a:fld id="{D57F1E4F-1CFF-5643-939E-217C01CDF565}" type="slidenum">
              <a:rPr lang="en-US" smtClean="0"/>
              <a:pPr/>
              <a:t>18</a:t>
            </a:fld>
            <a:endParaRPr lang="en-US" dirty="0"/>
          </a:p>
        </p:txBody>
      </p:sp>
      <p:sp>
        <p:nvSpPr>
          <p:cNvPr id="7" name="Espace réservé du contenu 2"/>
          <p:cNvSpPr>
            <a:spLocks noGrp="1"/>
          </p:cNvSpPr>
          <p:nvPr>
            <p:ph idx="1"/>
            <p:custDataLst>
              <p:tags r:id="rId2"/>
            </p:custDataLst>
          </p:nvPr>
        </p:nvSpPr>
        <p:spPr>
          <a:xfrm>
            <a:off x="441332" y="1772816"/>
            <a:ext cx="10153128" cy="4248472"/>
          </a:xfrm>
        </p:spPr>
        <p:txBody>
          <a:bodyPr anchor="t">
            <a:normAutofit/>
          </a:bodyPr>
          <a:lstStyle/>
          <a:p>
            <a:pPr lvl="1" algn="just">
              <a:lnSpc>
                <a:spcPct val="114000"/>
              </a:lnSpc>
              <a:spcBef>
                <a:spcPts val="1200"/>
              </a:spcBef>
              <a:buFont typeface="Wingdings" panose="05000000000000000000" pitchFamily="2" charset="2"/>
              <a:buChar char="Ø"/>
            </a:pPr>
            <a:r>
              <a:rPr lang="fr-FR" sz="2000" dirty="0">
                <a:solidFill>
                  <a:schemeClr val="tx1"/>
                </a:solidFill>
              </a:rPr>
              <a:t>Meilleure prise en considération des risques professionnels et meilleure information des responsables et des collaboratrices.</a:t>
            </a:r>
          </a:p>
          <a:p>
            <a:pPr lvl="1" algn="just">
              <a:lnSpc>
                <a:spcPct val="114000"/>
              </a:lnSpc>
              <a:spcBef>
                <a:spcPts val="1200"/>
              </a:spcBef>
              <a:buFont typeface="Wingdings" panose="05000000000000000000" pitchFamily="2" charset="2"/>
              <a:buChar char="Ø"/>
            </a:pPr>
            <a:r>
              <a:rPr lang="fr-FR" sz="2000" dirty="0">
                <a:solidFill>
                  <a:schemeClr val="tx1"/>
                </a:solidFill>
              </a:rPr>
              <a:t>Sentiment d’être soutenue, perception que la grossesse est légitime.</a:t>
            </a:r>
          </a:p>
        </p:txBody>
      </p:sp>
      <p:sp>
        <p:nvSpPr>
          <p:cNvPr id="12" name="Titre 11">
            <a:extLst>
              <a:ext uri="{FF2B5EF4-FFF2-40B4-BE49-F238E27FC236}">
                <a16:creationId xmlns:a16="http://schemas.microsoft.com/office/drawing/2014/main" id="{D46C774C-9F99-4538-9DE3-01CB16147DDA}"/>
              </a:ext>
            </a:extLst>
          </p:cNvPr>
          <p:cNvSpPr>
            <a:spLocks noGrp="1"/>
          </p:cNvSpPr>
          <p:nvPr>
            <p:ph type="title"/>
            <p:custDataLst>
              <p:tags r:id="rId3"/>
            </p:custDataLst>
          </p:nvPr>
        </p:nvSpPr>
        <p:spPr/>
        <p:txBody>
          <a:bodyPr/>
          <a:lstStyle/>
          <a:p>
            <a:r>
              <a:rPr lang="fr-CH" dirty="0"/>
              <a:t>3 entreprises avec des mesures conformes à la législation</a:t>
            </a:r>
          </a:p>
        </p:txBody>
      </p:sp>
      <p:grpSp>
        <p:nvGrpSpPr>
          <p:cNvPr id="2" name="Groupe 1"/>
          <p:cNvGrpSpPr/>
          <p:nvPr/>
        </p:nvGrpSpPr>
        <p:grpSpPr>
          <a:xfrm>
            <a:off x="2783632" y="3429000"/>
            <a:ext cx="8100000" cy="1620000"/>
            <a:chOff x="3510807" y="4952095"/>
            <a:chExt cx="8100000" cy="1620000"/>
          </a:xfrm>
        </p:grpSpPr>
        <p:sp>
          <p:nvSpPr>
            <p:cNvPr id="8" name="Rectangle 7"/>
            <p:cNvSpPr/>
            <p:nvPr/>
          </p:nvSpPr>
          <p:spPr>
            <a:xfrm>
              <a:off x="3510807" y="4952095"/>
              <a:ext cx="8100000" cy="1620000"/>
            </a:xfrm>
            <a:custGeom>
              <a:avLst/>
              <a:gdLst>
                <a:gd name="connsiteX0" fmla="*/ 0 w 8748000"/>
                <a:gd name="connsiteY0" fmla="*/ 198004 h 1188000"/>
                <a:gd name="connsiteX1" fmla="*/ 198004 w 8748000"/>
                <a:gd name="connsiteY1" fmla="*/ 0 h 1188000"/>
                <a:gd name="connsiteX2" fmla="*/ 1458000 w 8748000"/>
                <a:gd name="connsiteY2" fmla="*/ 0 h 1188000"/>
                <a:gd name="connsiteX3" fmla="*/ 1458000 w 8748000"/>
                <a:gd name="connsiteY3" fmla="*/ 0 h 1188000"/>
                <a:gd name="connsiteX4" fmla="*/ 3645000 w 8748000"/>
                <a:gd name="connsiteY4" fmla="*/ 0 h 1188000"/>
                <a:gd name="connsiteX5" fmla="*/ 8549996 w 8748000"/>
                <a:gd name="connsiteY5" fmla="*/ 0 h 1188000"/>
                <a:gd name="connsiteX6" fmla="*/ 8748000 w 8748000"/>
                <a:gd name="connsiteY6" fmla="*/ 198004 h 1188000"/>
                <a:gd name="connsiteX7" fmla="*/ 8748000 w 8748000"/>
                <a:gd name="connsiteY7" fmla="*/ 693000 h 1188000"/>
                <a:gd name="connsiteX8" fmla="*/ 8748000 w 8748000"/>
                <a:gd name="connsiteY8" fmla="*/ 693000 h 1188000"/>
                <a:gd name="connsiteX9" fmla="*/ 8748000 w 8748000"/>
                <a:gd name="connsiteY9" fmla="*/ 990000 h 1188000"/>
                <a:gd name="connsiteX10" fmla="*/ 8748000 w 8748000"/>
                <a:gd name="connsiteY10" fmla="*/ 989996 h 1188000"/>
                <a:gd name="connsiteX11" fmla="*/ 8549996 w 8748000"/>
                <a:gd name="connsiteY11" fmla="*/ 1188000 h 1188000"/>
                <a:gd name="connsiteX12" fmla="*/ 3645000 w 8748000"/>
                <a:gd name="connsiteY12" fmla="*/ 1188000 h 1188000"/>
                <a:gd name="connsiteX13" fmla="*/ 2551529 w 8748000"/>
                <a:gd name="connsiteY13" fmla="*/ 1336500 h 1188000"/>
                <a:gd name="connsiteX14" fmla="*/ 1458000 w 8748000"/>
                <a:gd name="connsiteY14" fmla="*/ 1188000 h 1188000"/>
                <a:gd name="connsiteX15" fmla="*/ 198004 w 8748000"/>
                <a:gd name="connsiteY15" fmla="*/ 1188000 h 1188000"/>
                <a:gd name="connsiteX16" fmla="*/ 0 w 8748000"/>
                <a:gd name="connsiteY16" fmla="*/ 989996 h 1188000"/>
                <a:gd name="connsiteX17" fmla="*/ 0 w 8748000"/>
                <a:gd name="connsiteY17" fmla="*/ 990000 h 1188000"/>
                <a:gd name="connsiteX18" fmla="*/ 0 w 8748000"/>
                <a:gd name="connsiteY18" fmla="*/ 693000 h 1188000"/>
                <a:gd name="connsiteX19" fmla="*/ 0 w 8748000"/>
                <a:gd name="connsiteY19" fmla="*/ 693000 h 1188000"/>
                <a:gd name="connsiteX20" fmla="*/ 0 w 8748000"/>
                <a:gd name="connsiteY20" fmla="*/ 198004 h 1188000"/>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3645000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7966277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2641"/>
                <a:gd name="connsiteX1" fmla="*/ 198004 w 8748000"/>
                <a:gd name="connsiteY1" fmla="*/ 0 h 1322641"/>
                <a:gd name="connsiteX2" fmla="*/ 1458000 w 8748000"/>
                <a:gd name="connsiteY2" fmla="*/ 0 h 1322641"/>
                <a:gd name="connsiteX3" fmla="*/ 1458000 w 8748000"/>
                <a:gd name="connsiteY3" fmla="*/ 0 h 1322641"/>
                <a:gd name="connsiteX4" fmla="*/ 3645000 w 8748000"/>
                <a:gd name="connsiteY4" fmla="*/ 0 h 1322641"/>
                <a:gd name="connsiteX5" fmla="*/ 8549996 w 8748000"/>
                <a:gd name="connsiteY5" fmla="*/ 0 h 1322641"/>
                <a:gd name="connsiteX6" fmla="*/ 8748000 w 8748000"/>
                <a:gd name="connsiteY6" fmla="*/ 198004 h 1322641"/>
                <a:gd name="connsiteX7" fmla="*/ 8748000 w 8748000"/>
                <a:gd name="connsiteY7" fmla="*/ 693000 h 1322641"/>
                <a:gd name="connsiteX8" fmla="*/ 8748000 w 8748000"/>
                <a:gd name="connsiteY8" fmla="*/ 693000 h 1322641"/>
                <a:gd name="connsiteX9" fmla="*/ 8748000 w 8748000"/>
                <a:gd name="connsiteY9" fmla="*/ 990000 h 1322641"/>
                <a:gd name="connsiteX10" fmla="*/ 8748000 w 8748000"/>
                <a:gd name="connsiteY10" fmla="*/ 989996 h 1322641"/>
                <a:gd name="connsiteX11" fmla="*/ 8549996 w 8748000"/>
                <a:gd name="connsiteY11" fmla="*/ 1188000 h 1322641"/>
                <a:gd name="connsiteX12" fmla="*/ 7966277 w 8748000"/>
                <a:gd name="connsiteY12" fmla="*/ 1188000 h 1322641"/>
                <a:gd name="connsiteX13" fmla="*/ 8421387 w 8748000"/>
                <a:gd name="connsiteY13" fmla="*/ 1321753 h 1322641"/>
                <a:gd name="connsiteX14" fmla="*/ 6695767 w 8748000"/>
                <a:gd name="connsiteY14" fmla="*/ 1243408 h 1322641"/>
                <a:gd name="connsiteX15" fmla="*/ 1458000 w 8748000"/>
                <a:gd name="connsiteY15" fmla="*/ 1188000 h 1322641"/>
                <a:gd name="connsiteX16" fmla="*/ 198004 w 8748000"/>
                <a:gd name="connsiteY16" fmla="*/ 1188000 h 1322641"/>
                <a:gd name="connsiteX17" fmla="*/ 0 w 8748000"/>
                <a:gd name="connsiteY17" fmla="*/ 989996 h 1322641"/>
                <a:gd name="connsiteX18" fmla="*/ 0 w 8748000"/>
                <a:gd name="connsiteY18" fmla="*/ 990000 h 1322641"/>
                <a:gd name="connsiteX19" fmla="*/ 0 w 8748000"/>
                <a:gd name="connsiteY19" fmla="*/ 693000 h 1322641"/>
                <a:gd name="connsiteX20" fmla="*/ 0 w 8748000"/>
                <a:gd name="connsiteY20" fmla="*/ 693000 h 1322641"/>
                <a:gd name="connsiteX21" fmla="*/ 0 w 8748000"/>
                <a:gd name="connsiteY21" fmla="*/ 198004 h 1322641"/>
                <a:gd name="connsiteX0" fmla="*/ 0 w 8748000"/>
                <a:gd name="connsiteY0" fmla="*/ 198004 h 1322192"/>
                <a:gd name="connsiteX1" fmla="*/ 198004 w 8748000"/>
                <a:gd name="connsiteY1" fmla="*/ 0 h 1322192"/>
                <a:gd name="connsiteX2" fmla="*/ 1458000 w 8748000"/>
                <a:gd name="connsiteY2" fmla="*/ 0 h 1322192"/>
                <a:gd name="connsiteX3" fmla="*/ 1458000 w 8748000"/>
                <a:gd name="connsiteY3" fmla="*/ 0 h 1322192"/>
                <a:gd name="connsiteX4" fmla="*/ 3645000 w 8748000"/>
                <a:gd name="connsiteY4" fmla="*/ 0 h 1322192"/>
                <a:gd name="connsiteX5" fmla="*/ 8549996 w 8748000"/>
                <a:gd name="connsiteY5" fmla="*/ 0 h 1322192"/>
                <a:gd name="connsiteX6" fmla="*/ 8748000 w 8748000"/>
                <a:gd name="connsiteY6" fmla="*/ 198004 h 1322192"/>
                <a:gd name="connsiteX7" fmla="*/ 8748000 w 8748000"/>
                <a:gd name="connsiteY7" fmla="*/ 693000 h 1322192"/>
                <a:gd name="connsiteX8" fmla="*/ 8748000 w 8748000"/>
                <a:gd name="connsiteY8" fmla="*/ 693000 h 1322192"/>
                <a:gd name="connsiteX9" fmla="*/ 8748000 w 8748000"/>
                <a:gd name="connsiteY9" fmla="*/ 990000 h 1322192"/>
                <a:gd name="connsiteX10" fmla="*/ 8748000 w 8748000"/>
                <a:gd name="connsiteY10" fmla="*/ 989996 h 1322192"/>
                <a:gd name="connsiteX11" fmla="*/ 8549996 w 8748000"/>
                <a:gd name="connsiteY11" fmla="*/ 1188000 h 1322192"/>
                <a:gd name="connsiteX12" fmla="*/ 7966277 w 8748000"/>
                <a:gd name="connsiteY12" fmla="*/ 1188000 h 1322192"/>
                <a:gd name="connsiteX13" fmla="*/ 8421387 w 8748000"/>
                <a:gd name="connsiteY13" fmla="*/ 1321753 h 1322192"/>
                <a:gd name="connsiteX14" fmla="*/ 6688393 w 8748000"/>
                <a:gd name="connsiteY14" fmla="*/ 1169666 h 1322192"/>
                <a:gd name="connsiteX15" fmla="*/ 1458000 w 8748000"/>
                <a:gd name="connsiteY15" fmla="*/ 1188000 h 1322192"/>
                <a:gd name="connsiteX16" fmla="*/ 198004 w 8748000"/>
                <a:gd name="connsiteY16" fmla="*/ 1188000 h 1322192"/>
                <a:gd name="connsiteX17" fmla="*/ 0 w 8748000"/>
                <a:gd name="connsiteY17" fmla="*/ 989996 h 1322192"/>
                <a:gd name="connsiteX18" fmla="*/ 0 w 8748000"/>
                <a:gd name="connsiteY18" fmla="*/ 990000 h 1322192"/>
                <a:gd name="connsiteX19" fmla="*/ 0 w 8748000"/>
                <a:gd name="connsiteY19" fmla="*/ 693000 h 1322192"/>
                <a:gd name="connsiteX20" fmla="*/ 0 w 8748000"/>
                <a:gd name="connsiteY20" fmla="*/ 693000 h 1322192"/>
                <a:gd name="connsiteX21" fmla="*/ 0 w 8748000"/>
                <a:gd name="connsiteY21" fmla="*/ 198004 h 1322192"/>
                <a:gd name="connsiteX0" fmla="*/ 0 w 8748000"/>
                <a:gd name="connsiteY0" fmla="*/ 198004 h 1329545"/>
                <a:gd name="connsiteX1" fmla="*/ 198004 w 8748000"/>
                <a:gd name="connsiteY1" fmla="*/ 0 h 1329545"/>
                <a:gd name="connsiteX2" fmla="*/ 1458000 w 8748000"/>
                <a:gd name="connsiteY2" fmla="*/ 0 h 1329545"/>
                <a:gd name="connsiteX3" fmla="*/ 1458000 w 8748000"/>
                <a:gd name="connsiteY3" fmla="*/ 0 h 1329545"/>
                <a:gd name="connsiteX4" fmla="*/ 3645000 w 8748000"/>
                <a:gd name="connsiteY4" fmla="*/ 0 h 1329545"/>
                <a:gd name="connsiteX5" fmla="*/ 8549996 w 8748000"/>
                <a:gd name="connsiteY5" fmla="*/ 0 h 1329545"/>
                <a:gd name="connsiteX6" fmla="*/ 8748000 w 8748000"/>
                <a:gd name="connsiteY6" fmla="*/ 198004 h 1329545"/>
                <a:gd name="connsiteX7" fmla="*/ 8748000 w 8748000"/>
                <a:gd name="connsiteY7" fmla="*/ 693000 h 1329545"/>
                <a:gd name="connsiteX8" fmla="*/ 8748000 w 8748000"/>
                <a:gd name="connsiteY8" fmla="*/ 693000 h 1329545"/>
                <a:gd name="connsiteX9" fmla="*/ 8748000 w 8748000"/>
                <a:gd name="connsiteY9" fmla="*/ 990000 h 1329545"/>
                <a:gd name="connsiteX10" fmla="*/ 8748000 w 8748000"/>
                <a:gd name="connsiteY10" fmla="*/ 989996 h 1329545"/>
                <a:gd name="connsiteX11" fmla="*/ 8549996 w 8748000"/>
                <a:gd name="connsiteY11" fmla="*/ 1188000 h 1329545"/>
                <a:gd name="connsiteX12" fmla="*/ 7966277 w 8748000"/>
                <a:gd name="connsiteY12" fmla="*/ 1188000 h 1329545"/>
                <a:gd name="connsiteX13" fmla="*/ 8023180 w 8748000"/>
                <a:gd name="connsiteY13" fmla="*/ 1329127 h 1329545"/>
                <a:gd name="connsiteX14" fmla="*/ 6688393 w 8748000"/>
                <a:gd name="connsiteY14" fmla="*/ 1169666 h 1329545"/>
                <a:gd name="connsiteX15" fmla="*/ 1458000 w 8748000"/>
                <a:gd name="connsiteY15" fmla="*/ 1188000 h 1329545"/>
                <a:gd name="connsiteX16" fmla="*/ 198004 w 8748000"/>
                <a:gd name="connsiteY16" fmla="*/ 1188000 h 1329545"/>
                <a:gd name="connsiteX17" fmla="*/ 0 w 8748000"/>
                <a:gd name="connsiteY17" fmla="*/ 989996 h 1329545"/>
                <a:gd name="connsiteX18" fmla="*/ 0 w 8748000"/>
                <a:gd name="connsiteY18" fmla="*/ 990000 h 1329545"/>
                <a:gd name="connsiteX19" fmla="*/ 0 w 8748000"/>
                <a:gd name="connsiteY19" fmla="*/ 693000 h 1329545"/>
                <a:gd name="connsiteX20" fmla="*/ 0 w 8748000"/>
                <a:gd name="connsiteY20" fmla="*/ 693000 h 1329545"/>
                <a:gd name="connsiteX21" fmla="*/ 0 w 8748000"/>
                <a:gd name="connsiteY21" fmla="*/ 198004 h 1329545"/>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69666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91789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6688393 w 8748000"/>
                <a:gd name="connsiteY14" fmla="*/ 1191789 h 1434584"/>
                <a:gd name="connsiteX15" fmla="*/ 1458000 w 8748000"/>
                <a:gd name="connsiteY15" fmla="*/ 1188000 h 1434584"/>
                <a:gd name="connsiteX16" fmla="*/ 198004 w 8748000"/>
                <a:gd name="connsiteY16" fmla="*/ 1188000 h 1434584"/>
                <a:gd name="connsiteX17" fmla="*/ 0 w 8748000"/>
                <a:gd name="connsiteY17" fmla="*/ 989996 h 1434584"/>
                <a:gd name="connsiteX18" fmla="*/ 0 w 8748000"/>
                <a:gd name="connsiteY18" fmla="*/ 990000 h 1434584"/>
                <a:gd name="connsiteX19" fmla="*/ 0 w 8748000"/>
                <a:gd name="connsiteY19" fmla="*/ 693000 h 1434584"/>
                <a:gd name="connsiteX20" fmla="*/ 0 w 8748000"/>
                <a:gd name="connsiteY20" fmla="*/ 693000 h 1434584"/>
                <a:gd name="connsiteX21" fmla="*/ 0 w 8748000"/>
                <a:gd name="connsiteY21"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48831 w 8748000"/>
                <a:gd name="connsiteY14" fmla="*/ 1294812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56205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506928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75144"/>
                <a:gd name="connsiteX1" fmla="*/ 198004 w 8748000"/>
                <a:gd name="connsiteY1" fmla="*/ 0 h 1475144"/>
                <a:gd name="connsiteX2" fmla="*/ 1458000 w 8748000"/>
                <a:gd name="connsiteY2" fmla="*/ 0 h 1475144"/>
                <a:gd name="connsiteX3" fmla="*/ 1458000 w 8748000"/>
                <a:gd name="connsiteY3" fmla="*/ 0 h 1475144"/>
                <a:gd name="connsiteX4" fmla="*/ 3645000 w 8748000"/>
                <a:gd name="connsiteY4" fmla="*/ 0 h 1475144"/>
                <a:gd name="connsiteX5" fmla="*/ 8549996 w 8748000"/>
                <a:gd name="connsiteY5" fmla="*/ 0 h 1475144"/>
                <a:gd name="connsiteX6" fmla="*/ 8748000 w 8748000"/>
                <a:gd name="connsiteY6" fmla="*/ 198004 h 1475144"/>
                <a:gd name="connsiteX7" fmla="*/ 8748000 w 8748000"/>
                <a:gd name="connsiteY7" fmla="*/ 693000 h 1475144"/>
                <a:gd name="connsiteX8" fmla="*/ 8748000 w 8748000"/>
                <a:gd name="connsiteY8" fmla="*/ 693000 h 1475144"/>
                <a:gd name="connsiteX9" fmla="*/ 8748000 w 8748000"/>
                <a:gd name="connsiteY9" fmla="*/ 990000 h 1475144"/>
                <a:gd name="connsiteX10" fmla="*/ 8748000 w 8748000"/>
                <a:gd name="connsiteY10" fmla="*/ 989996 h 1475144"/>
                <a:gd name="connsiteX11" fmla="*/ 8549996 w 8748000"/>
                <a:gd name="connsiteY11" fmla="*/ 1188000 h 1475144"/>
                <a:gd name="connsiteX12" fmla="*/ 7966277 w 8748000"/>
                <a:gd name="connsiteY12" fmla="*/ 1188000 h 1475144"/>
                <a:gd name="connsiteX13" fmla="*/ 8141167 w 8748000"/>
                <a:gd name="connsiteY13" fmla="*/ 1475144 h 1475144"/>
                <a:gd name="connsiteX14" fmla="*/ 7506928 w 8748000"/>
                <a:gd name="connsiteY14" fmla="*/ 1213691 h 1475144"/>
                <a:gd name="connsiteX15" fmla="*/ 6688393 w 8748000"/>
                <a:gd name="connsiteY15" fmla="*/ 1191789 h 1475144"/>
                <a:gd name="connsiteX16" fmla="*/ 1458000 w 8748000"/>
                <a:gd name="connsiteY16" fmla="*/ 1188000 h 1475144"/>
                <a:gd name="connsiteX17" fmla="*/ 198004 w 8748000"/>
                <a:gd name="connsiteY17" fmla="*/ 1188000 h 1475144"/>
                <a:gd name="connsiteX18" fmla="*/ 0 w 8748000"/>
                <a:gd name="connsiteY18" fmla="*/ 989996 h 1475144"/>
                <a:gd name="connsiteX19" fmla="*/ 0 w 8748000"/>
                <a:gd name="connsiteY19" fmla="*/ 990000 h 1475144"/>
                <a:gd name="connsiteX20" fmla="*/ 0 w 8748000"/>
                <a:gd name="connsiteY20" fmla="*/ 693000 h 1475144"/>
                <a:gd name="connsiteX21" fmla="*/ 0 w 8748000"/>
                <a:gd name="connsiteY21" fmla="*/ 693000 h 1475144"/>
                <a:gd name="connsiteX22" fmla="*/ 0 w 8748000"/>
                <a:gd name="connsiteY22" fmla="*/ 198004 h 147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748000" h="1475144">
                  <a:moveTo>
                    <a:pt x="0" y="198004"/>
                  </a:moveTo>
                  <a:cubicBezTo>
                    <a:pt x="0" y="88649"/>
                    <a:pt x="88649" y="0"/>
                    <a:pt x="198004" y="0"/>
                  </a:cubicBezTo>
                  <a:lnTo>
                    <a:pt x="1458000" y="0"/>
                  </a:lnTo>
                  <a:lnTo>
                    <a:pt x="1458000" y="0"/>
                  </a:lnTo>
                  <a:lnTo>
                    <a:pt x="3645000" y="0"/>
                  </a:lnTo>
                  <a:lnTo>
                    <a:pt x="8549996" y="0"/>
                  </a:lnTo>
                  <a:cubicBezTo>
                    <a:pt x="8659351" y="0"/>
                    <a:pt x="8748000" y="88649"/>
                    <a:pt x="8748000" y="198004"/>
                  </a:cubicBezTo>
                  <a:lnTo>
                    <a:pt x="8748000" y="693000"/>
                  </a:lnTo>
                  <a:lnTo>
                    <a:pt x="8748000" y="693000"/>
                  </a:lnTo>
                  <a:lnTo>
                    <a:pt x="8748000" y="990000"/>
                  </a:lnTo>
                  <a:lnTo>
                    <a:pt x="8748000" y="989996"/>
                  </a:lnTo>
                  <a:cubicBezTo>
                    <a:pt x="8748000" y="1099351"/>
                    <a:pt x="8659351" y="1188000"/>
                    <a:pt x="8549996" y="1188000"/>
                  </a:cubicBezTo>
                  <a:lnTo>
                    <a:pt x="7966277" y="1188000"/>
                  </a:lnTo>
                  <a:lnTo>
                    <a:pt x="8141167" y="1475144"/>
                  </a:lnTo>
                  <a:lnTo>
                    <a:pt x="7506928" y="1213691"/>
                  </a:lnTo>
                  <a:lnTo>
                    <a:pt x="6688393" y="1191789"/>
                  </a:lnTo>
                  <a:lnTo>
                    <a:pt x="1458000" y="1188000"/>
                  </a:lnTo>
                  <a:lnTo>
                    <a:pt x="198004" y="1188000"/>
                  </a:lnTo>
                  <a:cubicBezTo>
                    <a:pt x="88649" y="1188000"/>
                    <a:pt x="0" y="1099351"/>
                    <a:pt x="0" y="989996"/>
                  </a:cubicBezTo>
                  <a:lnTo>
                    <a:pt x="0" y="990000"/>
                  </a:lnTo>
                  <a:lnTo>
                    <a:pt x="0" y="693000"/>
                  </a:lnTo>
                  <a:lnTo>
                    <a:pt x="0" y="693000"/>
                  </a:lnTo>
                  <a:lnTo>
                    <a:pt x="0" y="198004"/>
                  </a:lnTo>
                  <a:close/>
                </a:path>
              </a:pathLst>
            </a:custGeom>
            <a:solidFill>
              <a:schemeClr val="bg1">
                <a:lumMod val="95000"/>
              </a:schemeClr>
            </a:solidFill>
            <a:ln w="38100">
              <a:solidFill>
                <a:srgbClr val="E7A5CA"/>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CH" sz="400" i="1" dirty="0">
                <a:solidFill>
                  <a:schemeClr val="tx1"/>
                </a:solidFill>
              </a:endParaRPr>
            </a:p>
          </p:txBody>
        </p:sp>
        <p:sp>
          <p:nvSpPr>
            <p:cNvPr id="9" name="ZoneTexte 8"/>
            <p:cNvSpPr txBox="1"/>
            <p:nvPr/>
          </p:nvSpPr>
          <p:spPr>
            <a:xfrm>
              <a:off x="3644196" y="5028407"/>
              <a:ext cx="7966611" cy="1077218"/>
            </a:xfrm>
            <a:prstGeom prst="rect">
              <a:avLst/>
            </a:prstGeom>
            <a:noFill/>
          </p:spPr>
          <p:txBody>
            <a:bodyPr wrap="square" rtlCol="0">
              <a:spAutoFit/>
            </a:bodyPr>
            <a:lstStyle/>
            <a:p>
              <a:pPr algn="ctr"/>
              <a:r>
                <a:rPr lang="fr-CH" sz="1600" i="1" dirty="0">
                  <a:latin typeface="Calibri" panose="020F0502020204030204" pitchFamily="34" charset="0"/>
                  <a:cs typeface="Calibri" panose="020F0502020204030204" pitchFamily="34" charset="0"/>
                </a:rPr>
                <a:t>Dès le départ on m’a mise en confiance par rapport au fait que oui j’étais enceinte et que j’avais des droits, j’avais moins peur de dire, « là, demain vous m’avez mis ça, ça me paraît un peu compliqué et tout ».</a:t>
              </a:r>
            </a:p>
            <a:p>
              <a:pPr algn="ctr"/>
              <a:r>
                <a:rPr lang="fr-CH" sz="1600" dirty="0">
                  <a:latin typeface="Calibri" panose="020F0502020204030204" pitchFamily="34" charset="0"/>
                  <a:cs typeface="Calibri" panose="020F0502020204030204" pitchFamily="34" charset="0"/>
                </a:rPr>
                <a:t>(ASSC, soins à domicile)</a:t>
              </a:r>
            </a:p>
          </p:txBody>
        </p:sp>
      </p:grpSp>
      <p:pic>
        <p:nvPicPr>
          <p:cNvPr id="10" name="Imag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8901" y="1640761"/>
            <a:ext cx="1001767" cy="753935"/>
          </a:xfrm>
          <a:prstGeom prst="rect">
            <a:avLst/>
          </a:prstGeom>
        </p:spPr>
      </p:pic>
      <p:sp>
        <p:nvSpPr>
          <p:cNvPr id="3" name="Rectangle 2">
            <a:extLst>
              <a:ext uri="{FF2B5EF4-FFF2-40B4-BE49-F238E27FC236}">
                <a16:creationId xmlns:a16="http://schemas.microsoft.com/office/drawing/2014/main" id="{7A516E8A-FB3E-CFDD-1473-A1047F91A985}"/>
              </a:ext>
            </a:extLst>
          </p:cNvPr>
          <p:cNvSpPr/>
          <p:nvPr/>
        </p:nvSpPr>
        <p:spPr>
          <a:xfrm>
            <a:off x="765107" y="6097600"/>
            <a:ext cx="9505577" cy="276999"/>
          </a:xfrm>
          <a:prstGeom prst="rect">
            <a:avLst/>
          </a:prstGeom>
          <a:noFill/>
          <a:effectLst>
            <a:outerShdw blurRad="50800" dist="38100" dir="2700000" algn="tl" rotWithShape="0">
              <a:prstClr val="black">
                <a:alpha val="40000"/>
              </a:prstClr>
            </a:outerShdw>
          </a:effectLst>
        </p:spPr>
        <p:txBody>
          <a:bodyPr wrap="square">
            <a:spAutoFit/>
          </a:bodyPr>
          <a:lstStyle/>
          <a:p>
            <a:r>
              <a:rPr lang="fr-CH" sz="1200" dirty="0">
                <a:latin typeface="Calibri" panose="020F0502020204030204" pitchFamily="34" charset="0"/>
              </a:rPr>
              <a:t>(Abderhalden-Zellweger, Probst, Politis Mercier, Danuser, &amp; Krief, 2021)</a:t>
            </a:r>
            <a:endParaRPr lang="fr-CH"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73786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custDataLst>
              <p:tags r:id="rId1"/>
            </p:custDataLst>
          </p:nvPr>
        </p:nvSpPr>
        <p:spPr/>
        <p:txBody>
          <a:bodyPr/>
          <a:lstStyle/>
          <a:p>
            <a:fld id="{D57F1E4F-1CFF-5643-939E-217C01CDF565}" type="slidenum">
              <a:rPr lang="en-US" smtClean="0"/>
              <a:pPr/>
              <a:t>19</a:t>
            </a:fld>
            <a:endParaRPr lang="en-US" dirty="0"/>
          </a:p>
        </p:txBody>
      </p:sp>
      <p:sp>
        <p:nvSpPr>
          <p:cNvPr id="7" name="Espace réservé du contenu 2"/>
          <p:cNvSpPr>
            <a:spLocks noGrp="1"/>
          </p:cNvSpPr>
          <p:nvPr>
            <p:ph idx="1"/>
            <p:custDataLst>
              <p:tags r:id="rId2"/>
            </p:custDataLst>
          </p:nvPr>
        </p:nvSpPr>
        <p:spPr>
          <a:xfrm>
            <a:off x="574239" y="1770620"/>
            <a:ext cx="10130274" cy="4909245"/>
          </a:xfrm>
        </p:spPr>
        <p:txBody>
          <a:bodyPr anchor="t">
            <a:normAutofit/>
          </a:bodyPr>
          <a:lstStyle/>
          <a:p>
            <a:pPr lvl="1">
              <a:lnSpc>
                <a:spcPct val="124000"/>
              </a:lnSpc>
              <a:spcBef>
                <a:spcPts val="1200"/>
              </a:spcBef>
              <a:buFont typeface="Wingdings" panose="05000000000000000000" pitchFamily="2" charset="2"/>
              <a:buChar char="Ø"/>
            </a:pPr>
            <a:r>
              <a:rPr lang="fr-FR" sz="2000" dirty="0">
                <a:solidFill>
                  <a:schemeClr val="tx1"/>
                </a:solidFill>
              </a:rPr>
              <a:t>Tensions avec les collègues lorsque les mesures de protection impliquent une charge supplémentaire.</a:t>
            </a: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r>
              <a:rPr lang="fr-FR" sz="2000" dirty="0">
                <a:solidFill>
                  <a:schemeClr val="tx1"/>
                </a:solidFill>
              </a:rPr>
              <a:t>Parfois: souhait de mesures plus appropriées au contexte de travail et de conditions de travail plus favorables.</a:t>
            </a:r>
          </a:p>
        </p:txBody>
      </p:sp>
      <p:sp>
        <p:nvSpPr>
          <p:cNvPr id="12" name="Titre 11">
            <a:extLst>
              <a:ext uri="{FF2B5EF4-FFF2-40B4-BE49-F238E27FC236}">
                <a16:creationId xmlns:a16="http://schemas.microsoft.com/office/drawing/2014/main" id="{D46C774C-9F99-4538-9DE3-01CB16147DDA}"/>
              </a:ext>
            </a:extLst>
          </p:cNvPr>
          <p:cNvSpPr>
            <a:spLocks noGrp="1"/>
          </p:cNvSpPr>
          <p:nvPr>
            <p:ph type="title"/>
            <p:custDataLst>
              <p:tags r:id="rId3"/>
            </p:custDataLst>
          </p:nvPr>
        </p:nvSpPr>
        <p:spPr/>
        <p:txBody>
          <a:bodyPr/>
          <a:lstStyle/>
          <a:p>
            <a:r>
              <a:rPr lang="fr-CH" dirty="0"/>
              <a:t>3 entreprises avec des mesures conformes a la législation</a:t>
            </a:r>
          </a:p>
        </p:txBody>
      </p:sp>
      <p:grpSp>
        <p:nvGrpSpPr>
          <p:cNvPr id="8" name="Groupe 7"/>
          <p:cNvGrpSpPr/>
          <p:nvPr/>
        </p:nvGrpSpPr>
        <p:grpSpPr>
          <a:xfrm>
            <a:off x="1847528" y="2889111"/>
            <a:ext cx="8100000" cy="1331968"/>
            <a:chOff x="3510807" y="5240127"/>
            <a:chExt cx="8100000" cy="1331968"/>
          </a:xfrm>
        </p:grpSpPr>
        <p:sp>
          <p:nvSpPr>
            <p:cNvPr id="9" name="Rectangle 7"/>
            <p:cNvSpPr/>
            <p:nvPr/>
          </p:nvSpPr>
          <p:spPr>
            <a:xfrm>
              <a:off x="3510807" y="5240127"/>
              <a:ext cx="8100000" cy="1331968"/>
            </a:xfrm>
            <a:custGeom>
              <a:avLst/>
              <a:gdLst>
                <a:gd name="connsiteX0" fmla="*/ 0 w 8748000"/>
                <a:gd name="connsiteY0" fmla="*/ 198004 h 1188000"/>
                <a:gd name="connsiteX1" fmla="*/ 198004 w 8748000"/>
                <a:gd name="connsiteY1" fmla="*/ 0 h 1188000"/>
                <a:gd name="connsiteX2" fmla="*/ 1458000 w 8748000"/>
                <a:gd name="connsiteY2" fmla="*/ 0 h 1188000"/>
                <a:gd name="connsiteX3" fmla="*/ 1458000 w 8748000"/>
                <a:gd name="connsiteY3" fmla="*/ 0 h 1188000"/>
                <a:gd name="connsiteX4" fmla="*/ 3645000 w 8748000"/>
                <a:gd name="connsiteY4" fmla="*/ 0 h 1188000"/>
                <a:gd name="connsiteX5" fmla="*/ 8549996 w 8748000"/>
                <a:gd name="connsiteY5" fmla="*/ 0 h 1188000"/>
                <a:gd name="connsiteX6" fmla="*/ 8748000 w 8748000"/>
                <a:gd name="connsiteY6" fmla="*/ 198004 h 1188000"/>
                <a:gd name="connsiteX7" fmla="*/ 8748000 w 8748000"/>
                <a:gd name="connsiteY7" fmla="*/ 693000 h 1188000"/>
                <a:gd name="connsiteX8" fmla="*/ 8748000 w 8748000"/>
                <a:gd name="connsiteY8" fmla="*/ 693000 h 1188000"/>
                <a:gd name="connsiteX9" fmla="*/ 8748000 w 8748000"/>
                <a:gd name="connsiteY9" fmla="*/ 990000 h 1188000"/>
                <a:gd name="connsiteX10" fmla="*/ 8748000 w 8748000"/>
                <a:gd name="connsiteY10" fmla="*/ 989996 h 1188000"/>
                <a:gd name="connsiteX11" fmla="*/ 8549996 w 8748000"/>
                <a:gd name="connsiteY11" fmla="*/ 1188000 h 1188000"/>
                <a:gd name="connsiteX12" fmla="*/ 3645000 w 8748000"/>
                <a:gd name="connsiteY12" fmla="*/ 1188000 h 1188000"/>
                <a:gd name="connsiteX13" fmla="*/ 2551529 w 8748000"/>
                <a:gd name="connsiteY13" fmla="*/ 1336500 h 1188000"/>
                <a:gd name="connsiteX14" fmla="*/ 1458000 w 8748000"/>
                <a:gd name="connsiteY14" fmla="*/ 1188000 h 1188000"/>
                <a:gd name="connsiteX15" fmla="*/ 198004 w 8748000"/>
                <a:gd name="connsiteY15" fmla="*/ 1188000 h 1188000"/>
                <a:gd name="connsiteX16" fmla="*/ 0 w 8748000"/>
                <a:gd name="connsiteY16" fmla="*/ 989996 h 1188000"/>
                <a:gd name="connsiteX17" fmla="*/ 0 w 8748000"/>
                <a:gd name="connsiteY17" fmla="*/ 990000 h 1188000"/>
                <a:gd name="connsiteX18" fmla="*/ 0 w 8748000"/>
                <a:gd name="connsiteY18" fmla="*/ 693000 h 1188000"/>
                <a:gd name="connsiteX19" fmla="*/ 0 w 8748000"/>
                <a:gd name="connsiteY19" fmla="*/ 693000 h 1188000"/>
                <a:gd name="connsiteX20" fmla="*/ 0 w 8748000"/>
                <a:gd name="connsiteY20" fmla="*/ 198004 h 1188000"/>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3645000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7966277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2641"/>
                <a:gd name="connsiteX1" fmla="*/ 198004 w 8748000"/>
                <a:gd name="connsiteY1" fmla="*/ 0 h 1322641"/>
                <a:gd name="connsiteX2" fmla="*/ 1458000 w 8748000"/>
                <a:gd name="connsiteY2" fmla="*/ 0 h 1322641"/>
                <a:gd name="connsiteX3" fmla="*/ 1458000 w 8748000"/>
                <a:gd name="connsiteY3" fmla="*/ 0 h 1322641"/>
                <a:gd name="connsiteX4" fmla="*/ 3645000 w 8748000"/>
                <a:gd name="connsiteY4" fmla="*/ 0 h 1322641"/>
                <a:gd name="connsiteX5" fmla="*/ 8549996 w 8748000"/>
                <a:gd name="connsiteY5" fmla="*/ 0 h 1322641"/>
                <a:gd name="connsiteX6" fmla="*/ 8748000 w 8748000"/>
                <a:gd name="connsiteY6" fmla="*/ 198004 h 1322641"/>
                <a:gd name="connsiteX7" fmla="*/ 8748000 w 8748000"/>
                <a:gd name="connsiteY7" fmla="*/ 693000 h 1322641"/>
                <a:gd name="connsiteX8" fmla="*/ 8748000 w 8748000"/>
                <a:gd name="connsiteY8" fmla="*/ 693000 h 1322641"/>
                <a:gd name="connsiteX9" fmla="*/ 8748000 w 8748000"/>
                <a:gd name="connsiteY9" fmla="*/ 990000 h 1322641"/>
                <a:gd name="connsiteX10" fmla="*/ 8748000 w 8748000"/>
                <a:gd name="connsiteY10" fmla="*/ 989996 h 1322641"/>
                <a:gd name="connsiteX11" fmla="*/ 8549996 w 8748000"/>
                <a:gd name="connsiteY11" fmla="*/ 1188000 h 1322641"/>
                <a:gd name="connsiteX12" fmla="*/ 7966277 w 8748000"/>
                <a:gd name="connsiteY12" fmla="*/ 1188000 h 1322641"/>
                <a:gd name="connsiteX13" fmla="*/ 8421387 w 8748000"/>
                <a:gd name="connsiteY13" fmla="*/ 1321753 h 1322641"/>
                <a:gd name="connsiteX14" fmla="*/ 6695767 w 8748000"/>
                <a:gd name="connsiteY14" fmla="*/ 1243408 h 1322641"/>
                <a:gd name="connsiteX15" fmla="*/ 1458000 w 8748000"/>
                <a:gd name="connsiteY15" fmla="*/ 1188000 h 1322641"/>
                <a:gd name="connsiteX16" fmla="*/ 198004 w 8748000"/>
                <a:gd name="connsiteY16" fmla="*/ 1188000 h 1322641"/>
                <a:gd name="connsiteX17" fmla="*/ 0 w 8748000"/>
                <a:gd name="connsiteY17" fmla="*/ 989996 h 1322641"/>
                <a:gd name="connsiteX18" fmla="*/ 0 w 8748000"/>
                <a:gd name="connsiteY18" fmla="*/ 990000 h 1322641"/>
                <a:gd name="connsiteX19" fmla="*/ 0 w 8748000"/>
                <a:gd name="connsiteY19" fmla="*/ 693000 h 1322641"/>
                <a:gd name="connsiteX20" fmla="*/ 0 w 8748000"/>
                <a:gd name="connsiteY20" fmla="*/ 693000 h 1322641"/>
                <a:gd name="connsiteX21" fmla="*/ 0 w 8748000"/>
                <a:gd name="connsiteY21" fmla="*/ 198004 h 1322641"/>
                <a:gd name="connsiteX0" fmla="*/ 0 w 8748000"/>
                <a:gd name="connsiteY0" fmla="*/ 198004 h 1322192"/>
                <a:gd name="connsiteX1" fmla="*/ 198004 w 8748000"/>
                <a:gd name="connsiteY1" fmla="*/ 0 h 1322192"/>
                <a:gd name="connsiteX2" fmla="*/ 1458000 w 8748000"/>
                <a:gd name="connsiteY2" fmla="*/ 0 h 1322192"/>
                <a:gd name="connsiteX3" fmla="*/ 1458000 w 8748000"/>
                <a:gd name="connsiteY3" fmla="*/ 0 h 1322192"/>
                <a:gd name="connsiteX4" fmla="*/ 3645000 w 8748000"/>
                <a:gd name="connsiteY4" fmla="*/ 0 h 1322192"/>
                <a:gd name="connsiteX5" fmla="*/ 8549996 w 8748000"/>
                <a:gd name="connsiteY5" fmla="*/ 0 h 1322192"/>
                <a:gd name="connsiteX6" fmla="*/ 8748000 w 8748000"/>
                <a:gd name="connsiteY6" fmla="*/ 198004 h 1322192"/>
                <a:gd name="connsiteX7" fmla="*/ 8748000 w 8748000"/>
                <a:gd name="connsiteY7" fmla="*/ 693000 h 1322192"/>
                <a:gd name="connsiteX8" fmla="*/ 8748000 w 8748000"/>
                <a:gd name="connsiteY8" fmla="*/ 693000 h 1322192"/>
                <a:gd name="connsiteX9" fmla="*/ 8748000 w 8748000"/>
                <a:gd name="connsiteY9" fmla="*/ 990000 h 1322192"/>
                <a:gd name="connsiteX10" fmla="*/ 8748000 w 8748000"/>
                <a:gd name="connsiteY10" fmla="*/ 989996 h 1322192"/>
                <a:gd name="connsiteX11" fmla="*/ 8549996 w 8748000"/>
                <a:gd name="connsiteY11" fmla="*/ 1188000 h 1322192"/>
                <a:gd name="connsiteX12" fmla="*/ 7966277 w 8748000"/>
                <a:gd name="connsiteY12" fmla="*/ 1188000 h 1322192"/>
                <a:gd name="connsiteX13" fmla="*/ 8421387 w 8748000"/>
                <a:gd name="connsiteY13" fmla="*/ 1321753 h 1322192"/>
                <a:gd name="connsiteX14" fmla="*/ 6688393 w 8748000"/>
                <a:gd name="connsiteY14" fmla="*/ 1169666 h 1322192"/>
                <a:gd name="connsiteX15" fmla="*/ 1458000 w 8748000"/>
                <a:gd name="connsiteY15" fmla="*/ 1188000 h 1322192"/>
                <a:gd name="connsiteX16" fmla="*/ 198004 w 8748000"/>
                <a:gd name="connsiteY16" fmla="*/ 1188000 h 1322192"/>
                <a:gd name="connsiteX17" fmla="*/ 0 w 8748000"/>
                <a:gd name="connsiteY17" fmla="*/ 989996 h 1322192"/>
                <a:gd name="connsiteX18" fmla="*/ 0 w 8748000"/>
                <a:gd name="connsiteY18" fmla="*/ 990000 h 1322192"/>
                <a:gd name="connsiteX19" fmla="*/ 0 w 8748000"/>
                <a:gd name="connsiteY19" fmla="*/ 693000 h 1322192"/>
                <a:gd name="connsiteX20" fmla="*/ 0 w 8748000"/>
                <a:gd name="connsiteY20" fmla="*/ 693000 h 1322192"/>
                <a:gd name="connsiteX21" fmla="*/ 0 w 8748000"/>
                <a:gd name="connsiteY21" fmla="*/ 198004 h 1322192"/>
                <a:gd name="connsiteX0" fmla="*/ 0 w 8748000"/>
                <a:gd name="connsiteY0" fmla="*/ 198004 h 1329545"/>
                <a:gd name="connsiteX1" fmla="*/ 198004 w 8748000"/>
                <a:gd name="connsiteY1" fmla="*/ 0 h 1329545"/>
                <a:gd name="connsiteX2" fmla="*/ 1458000 w 8748000"/>
                <a:gd name="connsiteY2" fmla="*/ 0 h 1329545"/>
                <a:gd name="connsiteX3" fmla="*/ 1458000 w 8748000"/>
                <a:gd name="connsiteY3" fmla="*/ 0 h 1329545"/>
                <a:gd name="connsiteX4" fmla="*/ 3645000 w 8748000"/>
                <a:gd name="connsiteY4" fmla="*/ 0 h 1329545"/>
                <a:gd name="connsiteX5" fmla="*/ 8549996 w 8748000"/>
                <a:gd name="connsiteY5" fmla="*/ 0 h 1329545"/>
                <a:gd name="connsiteX6" fmla="*/ 8748000 w 8748000"/>
                <a:gd name="connsiteY6" fmla="*/ 198004 h 1329545"/>
                <a:gd name="connsiteX7" fmla="*/ 8748000 w 8748000"/>
                <a:gd name="connsiteY7" fmla="*/ 693000 h 1329545"/>
                <a:gd name="connsiteX8" fmla="*/ 8748000 w 8748000"/>
                <a:gd name="connsiteY8" fmla="*/ 693000 h 1329545"/>
                <a:gd name="connsiteX9" fmla="*/ 8748000 w 8748000"/>
                <a:gd name="connsiteY9" fmla="*/ 990000 h 1329545"/>
                <a:gd name="connsiteX10" fmla="*/ 8748000 w 8748000"/>
                <a:gd name="connsiteY10" fmla="*/ 989996 h 1329545"/>
                <a:gd name="connsiteX11" fmla="*/ 8549996 w 8748000"/>
                <a:gd name="connsiteY11" fmla="*/ 1188000 h 1329545"/>
                <a:gd name="connsiteX12" fmla="*/ 7966277 w 8748000"/>
                <a:gd name="connsiteY12" fmla="*/ 1188000 h 1329545"/>
                <a:gd name="connsiteX13" fmla="*/ 8023180 w 8748000"/>
                <a:gd name="connsiteY13" fmla="*/ 1329127 h 1329545"/>
                <a:gd name="connsiteX14" fmla="*/ 6688393 w 8748000"/>
                <a:gd name="connsiteY14" fmla="*/ 1169666 h 1329545"/>
                <a:gd name="connsiteX15" fmla="*/ 1458000 w 8748000"/>
                <a:gd name="connsiteY15" fmla="*/ 1188000 h 1329545"/>
                <a:gd name="connsiteX16" fmla="*/ 198004 w 8748000"/>
                <a:gd name="connsiteY16" fmla="*/ 1188000 h 1329545"/>
                <a:gd name="connsiteX17" fmla="*/ 0 w 8748000"/>
                <a:gd name="connsiteY17" fmla="*/ 989996 h 1329545"/>
                <a:gd name="connsiteX18" fmla="*/ 0 w 8748000"/>
                <a:gd name="connsiteY18" fmla="*/ 990000 h 1329545"/>
                <a:gd name="connsiteX19" fmla="*/ 0 w 8748000"/>
                <a:gd name="connsiteY19" fmla="*/ 693000 h 1329545"/>
                <a:gd name="connsiteX20" fmla="*/ 0 w 8748000"/>
                <a:gd name="connsiteY20" fmla="*/ 693000 h 1329545"/>
                <a:gd name="connsiteX21" fmla="*/ 0 w 8748000"/>
                <a:gd name="connsiteY21" fmla="*/ 198004 h 1329545"/>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69666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91789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6688393 w 8748000"/>
                <a:gd name="connsiteY14" fmla="*/ 1191789 h 1434584"/>
                <a:gd name="connsiteX15" fmla="*/ 1458000 w 8748000"/>
                <a:gd name="connsiteY15" fmla="*/ 1188000 h 1434584"/>
                <a:gd name="connsiteX16" fmla="*/ 198004 w 8748000"/>
                <a:gd name="connsiteY16" fmla="*/ 1188000 h 1434584"/>
                <a:gd name="connsiteX17" fmla="*/ 0 w 8748000"/>
                <a:gd name="connsiteY17" fmla="*/ 989996 h 1434584"/>
                <a:gd name="connsiteX18" fmla="*/ 0 w 8748000"/>
                <a:gd name="connsiteY18" fmla="*/ 990000 h 1434584"/>
                <a:gd name="connsiteX19" fmla="*/ 0 w 8748000"/>
                <a:gd name="connsiteY19" fmla="*/ 693000 h 1434584"/>
                <a:gd name="connsiteX20" fmla="*/ 0 w 8748000"/>
                <a:gd name="connsiteY20" fmla="*/ 693000 h 1434584"/>
                <a:gd name="connsiteX21" fmla="*/ 0 w 8748000"/>
                <a:gd name="connsiteY21"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48831 w 8748000"/>
                <a:gd name="connsiteY14" fmla="*/ 1294812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56205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506928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75144"/>
                <a:gd name="connsiteX1" fmla="*/ 198004 w 8748000"/>
                <a:gd name="connsiteY1" fmla="*/ 0 h 1475144"/>
                <a:gd name="connsiteX2" fmla="*/ 1458000 w 8748000"/>
                <a:gd name="connsiteY2" fmla="*/ 0 h 1475144"/>
                <a:gd name="connsiteX3" fmla="*/ 1458000 w 8748000"/>
                <a:gd name="connsiteY3" fmla="*/ 0 h 1475144"/>
                <a:gd name="connsiteX4" fmla="*/ 3645000 w 8748000"/>
                <a:gd name="connsiteY4" fmla="*/ 0 h 1475144"/>
                <a:gd name="connsiteX5" fmla="*/ 8549996 w 8748000"/>
                <a:gd name="connsiteY5" fmla="*/ 0 h 1475144"/>
                <a:gd name="connsiteX6" fmla="*/ 8748000 w 8748000"/>
                <a:gd name="connsiteY6" fmla="*/ 198004 h 1475144"/>
                <a:gd name="connsiteX7" fmla="*/ 8748000 w 8748000"/>
                <a:gd name="connsiteY7" fmla="*/ 693000 h 1475144"/>
                <a:gd name="connsiteX8" fmla="*/ 8748000 w 8748000"/>
                <a:gd name="connsiteY8" fmla="*/ 693000 h 1475144"/>
                <a:gd name="connsiteX9" fmla="*/ 8748000 w 8748000"/>
                <a:gd name="connsiteY9" fmla="*/ 990000 h 1475144"/>
                <a:gd name="connsiteX10" fmla="*/ 8748000 w 8748000"/>
                <a:gd name="connsiteY10" fmla="*/ 989996 h 1475144"/>
                <a:gd name="connsiteX11" fmla="*/ 8549996 w 8748000"/>
                <a:gd name="connsiteY11" fmla="*/ 1188000 h 1475144"/>
                <a:gd name="connsiteX12" fmla="*/ 7966277 w 8748000"/>
                <a:gd name="connsiteY12" fmla="*/ 1188000 h 1475144"/>
                <a:gd name="connsiteX13" fmla="*/ 8141167 w 8748000"/>
                <a:gd name="connsiteY13" fmla="*/ 1475144 h 1475144"/>
                <a:gd name="connsiteX14" fmla="*/ 7506928 w 8748000"/>
                <a:gd name="connsiteY14" fmla="*/ 1213691 h 1475144"/>
                <a:gd name="connsiteX15" fmla="*/ 6688393 w 8748000"/>
                <a:gd name="connsiteY15" fmla="*/ 1191789 h 1475144"/>
                <a:gd name="connsiteX16" fmla="*/ 1458000 w 8748000"/>
                <a:gd name="connsiteY16" fmla="*/ 1188000 h 1475144"/>
                <a:gd name="connsiteX17" fmla="*/ 198004 w 8748000"/>
                <a:gd name="connsiteY17" fmla="*/ 1188000 h 1475144"/>
                <a:gd name="connsiteX18" fmla="*/ 0 w 8748000"/>
                <a:gd name="connsiteY18" fmla="*/ 989996 h 1475144"/>
                <a:gd name="connsiteX19" fmla="*/ 0 w 8748000"/>
                <a:gd name="connsiteY19" fmla="*/ 990000 h 1475144"/>
                <a:gd name="connsiteX20" fmla="*/ 0 w 8748000"/>
                <a:gd name="connsiteY20" fmla="*/ 693000 h 1475144"/>
                <a:gd name="connsiteX21" fmla="*/ 0 w 8748000"/>
                <a:gd name="connsiteY21" fmla="*/ 693000 h 1475144"/>
                <a:gd name="connsiteX22" fmla="*/ 0 w 8748000"/>
                <a:gd name="connsiteY22" fmla="*/ 198004 h 147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748000" h="1475144">
                  <a:moveTo>
                    <a:pt x="0" y="198004"/>
                  </a:moveTo>
                  <a:cubicBezTo>
                    <a:pt x="0" y="88649"/>
                    <a:pt x="88649" y="0"/>
                    <a:pt x="198004" y="0"/>
                  </a:cubicBezTo>
                  <a:lnTo>
                    <a:pt x="1458000" y="0"/>
                  </a:lnTo>
                  <a:lnTo>
                    <a:pt x="1458000" y="0"/>
                  </a:lnTo>
                  <a:lnTo>
                    <a:pt x="3645000" y="0"/>
                  </a:lnTo>
                  <a:lnTo>
                    <a:pt x="8549996" y="0"/>
                  </a:lnTo>
                  <a:cubicBezTo>
                    <a:pt x="8659351" y="0"/>
                    <a:pt x="8748000" y="88649"/>
                    <a:pt x="8748000" y="198004"/>
                  </a:cubicBezTo>
                  <a:lnTo>
                    <a:pt x="8748000" y="693000"/>
                  </a:lnTo>
                  <a:lnTo>
                    <a:pt x="8748000" y="693000"/>
                  </a:lnTo>
                  <a:lnTo>
                    <a:pt x="8748000" y="990000"/>
                  </a:lnTo>
                  <a:lnTo>
                    <a:pt x="8748000" y="989996"/>
                  </a:lnTo>
                  <a:cubicBezTo>
                    <a:pt x="8748000" y="1099351"/>
                    <a:pt x="8659351" y="1188000"/>
                    <a:pt x="8549996" y="1188000"/>
                  </a:cubicBezTo>
                  <a:lnTo>
                    <a:pt x="7966277" y="1188000"/>
                  </a:lnTo>
                  <a:lnTo>
                    <a:pt x="8141167" y="1475144"/>
                  </a:lnTo>
                  <a:lnTo>
                    <a:pt x="7506928" y="1213691"/>
                  </a:lnTo>
                  <a:lnTo>
                    <a:pt x="6688393" y="1191789"/>
                  </a:lnTo>
                  <a:lnTo>
                    <a:pt x="1458000" y="1188000"/>
                  </a:lnTo>
                  <a:lnTo>
                    <a:pt x="198004" y="1188000"/>
                  </a:lnTo>
                  <a:cubicBezTo>
                    <a:pt x="88649" y="1188000"/>
                    <a:pt x="0" y="1099351"/>
                    <a:pt x="0" y="989996"/>
                  </a:cubicBezTo>
                  <a:lnTo>
                    <a:pt x="0" y="990000"/>
                  </a:lnTo>
                  <a:lnTo>
                    <a:pt x="0" y="693000"/>
                  </a:lnTo>
                  <a:lnTo>
                    <a:pt x="0" y="693000"/>
                  </a:lnTo>
                  <a:lnTo>
                    <a:pt x="0" y="198004"/>
                  </a:lnTo>
                  <a:close/>
                </a:path>
              </a:pathLst>
            </a:custGeom>
            <a:solidFill>
              <a:schemeClr val="bg1">
                <a:lumMod val="95000"/>
              </a:schemeClr>
            </a:solidFill>
            <a:ln w="38100">
              <a:solidFill>
                <a:srgbClr val="E7A5CA"/>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CH" sz="400" i="1" dirty="0">
                <a:solidFill>
                  <a:schemeClr val="tx1"/>
                </a:solidFill>
              </a:endParaRPr>
            </a:p>
          </p:txBody>
        </p:sp>
        <p:sp>
          <p:nvSpPr>
            <p:cNvPr id="10" name="ZoneTexte 9"/>
            <p:cNvSpPr txBox="1"/>
            <p:nvPr/>
          </p:nvSpPr>
          <p:spPr>
            <a:xfrm>
              <a:off x="3644196" y="5312135"/>
              <a:ext cx="7966611" cy="907941"/>
            </a:xfrm>
            <a:prstGeom prst="rect">
              <a:avLst/>
            </a:prstGeom>
            <a:noFill/>
          </p:spPr>
          <p:txBody>
            <a:bodyPr wrap="square" rtlCol="0">
              <a:spAutoFit/>
            </a:bodyPr>
            <a:lstStyle/>
            <a:p>
              <a:pPr algn="ctr"/>
              <a:r>
                <a:rPr lang="fr-CH" sz="1600" i="1" dirty="0">
                  <a:latin typeface="Calibri" panose="020F0502020204030204" pitchFamily="34" charset="0"/>
                  <a:cs typeface="Calibri" panose="020F0502020204030204" pitchFamily="34" charset="0"/>
                </a:rPr>
                <a:t>On sait qu’après plus ou moins quatre mois, on ne fait plus de gardes, donc ça veut dire que les autres, ils s’en tapent plus. </a:t>
              </a:r>
            </a:p>
            <a:p>
              <a:pPr algn="ctr">
                <a:spcBef>
                  <a:spcPts val="600"/>
                </a:spcBef>
              </a:pPr>
              <a:r>
                <a:rPr lang="fr-CH" sz="1600" dirty="0">
                  <a:latin typeface="Calibri" panose="020F0502020204030204" pitchFamily="34" charset="0"/>
                  <a:cs typeface="Calibri" panose="020F0502020204030204" pitchFamily="34" charset="0"/>
                </a:rPr>
                <a:t>(Physiothérapeute, hôpital)</a:t>
              </a:r>
            </a:p>
          </p:txBody>
        </p:sp>
      </p:grpSp>
      <p:pic>
        <p:nvPicPr>
          <p:cNvPr id="11" name="Imag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8901" y="1640761"/>
            <a:ext cx="1001767" cy="753935"/>
          </a:xfrm>
          <a:prstGeom prst="rect">
            <a:avLst/>
          </a:prstGeom>
        </p:spPr>
      </p:pic>
    </p:spTree>
    <p:extLst>
      <p:ext uri="{BB962C8B-B14F-4D97-AF65-F5344CB8AC3E}">
        <p14:creationId xmlns:p14="http://schemas.microsoft.com/office/powerpoint/2010/main" val="1079773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CH" dirty="0"/>
              <a:t>Plan de la présentation</a:t>
            </a:r>
          </a:p>
        </p:txBody>
      </p:sp>
      <p:sp>
        <p:nvSpPr>
          <p:cNvPr id="3" name="Espace réservé du contenu 2"/>
          <p:cNvSpPr>
            <a:spLocks noGrp="1"/>
          </p:cNvSpPr>
          <p:nvPr>
            <p:ph idx="1"/>
          </p:nvPr>
        </p:nvSpPr>
        <p:spPr>
          <a:xfrm>
            <a:off x="441331" y="2348880"/>
            <a:ext cx="11367371" cy="3888432"/>
          </a:xfrm>
        </p:spPr>
        <p:txBody>
          <a:bodyPr anchor="t">
            <a:noAutofit/>
          </a:bodyPr>
          <a:lstStyle/>
          <a:p>
            <a:pPr marL="457200" indent="-457200" algn="just">
              <a:lnSpc>
                <a:spcPct val="114000"/>
              </a:lnSpc>
              <a:spcBef>
                <a:spcPts val="1200"/>
              </a:spcBef>
              <a:buFont typeface="+mj-lt"/>
              <a:buAutoNum type="arabicPeriod"/>
            </a:pPr>
            <a:r>
              <a:rPr lang="fr-CH" sz="2200" spc="80" dirty="0">
                <a:solidFill>
                  <a:schemeClr val="tx1">
                    <a:lumMod val="75000"/>
                    <a:lumOff val="25000"/>
                  </a:schemeClr>
                </a:solidFill>
              </a:rPr>
              <a:t>Les effets du travail sur la santé de la femme enceinte et du futur enfant</a:t>
            </a:r>
          </a:p>
          <a:p>
            <a:pPr marL="457200" indent="-457200" algn="just">
              <a:lnSpc>
                <a:spcPct val="114000"/>
              </a:lnSpc>
              <a:spcBef>
                <a:spcPts val="1200"/>
              </a:spcBef>
              <a:buFont typeface="+mj-lt"/>
              <a:buAutoNum type="arabicPeriod"/>
            </a:pPr>
            <a:r>
              <a:rPr lang="fr-CH" sz="2200" spc="80" dirty="0">
                <a:solidFill>
                  <a:schemeClr val="tx1">
                    <a:lumMod val="75000"/>
                    <a:lumOff val="25000"/>
                  </a:schemeClr>
                </a:solidFill>
              </a:rPr>
              <a:t>Protection de la maternité au travail: la législation suisse</a:t>
            </a:r>
          </a:p>
          <a:p>
            <a:pPr marL="457200" indent="-457200" algn="just">
              <a:lnSpc>
                <a:spcPct val="114000"/>
              </a:lnSpc>
              <a:spcBef>
                <a:spcPts val="600"/>
              </a:spcBef>
              <a:spcAft>
                <a:spcPts val="0"/>
              </a:spcAft>
              <a:buFont typeface="+mj-lt"/>
              <a:buAutoNum type="arabicPeriod"/>
            </a:pPr>
            <a:r>
              <a:rPr lang="fr-CH" sz="2200" spc="80" dirty="0">
                <a:solidFill>
                  <a:schemeClr val="tx1">
                    <a:lumMod val="75000"/>
                    <a:lumOff val="25000"/>
                  </a:schemeClr>
                </a:solidFill>
              </a:rPr>
              <a:t>L’a</a:t>
            </a:r>
            <a:r>
              <a:rPr lang="fr-CH" sz="2200" spc="80" dirty="0">
                <a:solidFill>
                  <a:schemeClr val="tx1">
                    <a:lumMod val="75000"/>
                    <a:lumOff val="25000"/>
                  </a:schemeClr>
                </a:solidFill>
                <a:latin typeface="Calibri" panose="020F0502020204030204" pitchFamily="34" charset="0"/>
                <a:cs typeface="Calibri" panose="020F0502020204030204" pitchFamily="34" charset="0"/>
              </a:rPr>
              <a:t>pplication de la législation : résultats de la recherche « protection de la maternité au travail» </a:t>
            </a:r>
          </a:p>
          <a:p>
            <a:pPr marL="457200" indent="-457200" algn="just">
              <a:lnSpc>
                <a:spcPct val="114000"/>
              </a:lnSpc>
              <a:spcBef>
                <a:spcPts val="1200"/>
              </a:spcBef>
              <a:buFont typeface="+mj-lt"/>
              <a:buAutoNum type="arabicPeriod"/>
            </a:pPr>
            <a:r>
              <a:rPr lang="fr-CH" sz="2200" spc="80" dirty="0">
                <a:solidFill>
                  <a:schemeClr val="tx1">
                    <a:lumMod val="75000"/>
                    <a:lumOff val="25000"/>
                  </a:schemeClr>
                </a:solidFill>
              </a:rPr>
              <a:t>Recommandations pour une meilleure protection des travailleuses enceintes</a:t>
            </a:r>
            <a:endParaRPr lang="fr-CH" dirty="0">
              <a:solidFill>
                <a:schemeClr val="tx1"/>
              </a:solidFill>
              <a:latin typeface="Calibri" panose="020F0502020204030204" pitchFamily="34" charset="0"/>
              <a:cs typeface="Calibri" panose="020F0502020204030204" pitchFamily="34" charset="0"/>
            </a:endParaRP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2</a:t>
            </a:fld>
            <a:endParaRPr lang="en-US" dirty="0"/>
          </a:p>
        </p:txBody>
      </p:sp>
    </p:spTree>
    <p:extLst>
      <p:ext uri="{BB962C8B-B14F-4D97-AF65-F5344CB8AC3E}">
        <p14:creationId xmlns:p14="http://schemas.microsoft.com/office/powerpoint/2010/main" val="150607642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custDataLst>
              <p:tags r:id="rId1"/>
            </p:custDataLst>
          </p:nvPr>
        </p:nvSpPr>
        <p:spPr/>
        <p:txBody>
          <a:bodyPr/>
          <a:lstStyle/>
          <a:p>
            <a:fld id="{D57F1E4F-1CFF-5643-939E-217C01CDF565}" type="slidenum">
              <a:rPr lang="en-US" smtClean="0"/>
              <a:pPr/>
              <a:t>20</a:t>
            </a:fld>
            <a:endParaRPr lang="en-US" dirty="0"/>
          </a:p>
        </p:txBody>
      </p:sp>
      <p:sp>
        <p:nvSpPr>
          <p:cNvPr id="7" name="Espace réservé du contenu 2"/>
          <p:cNvSpPr>
            <a:spLocks noGrp="1"/>
          </p:cNvSpPr>
          <p:nvPr>
            <p:ph idx="1"/>
            <p:custDataLst>
              <p:tags r:id="rId2"/>
            </p:custDataLst>
          </p:nvPr>
        </p:nvSpPr>
        <p:spPr>
          <a:xfrm>
            <a:off x="479376" y="1640761"/>
            <a:ext cx="11233248" cy="5217239"/>
          </a:xfrm>
        </p:spPr>
        <p:txBody>
          <a:bodyPr anchor="t">
            <a:normAutofit/>
          </a:bodyPr>
          <a:lstStyle/>
          <a:p>
            <a:pPr marL="324000" lvl="1" indent="0" algn="just">
              <a:lnSpc>
                <a:spcPct val="114000"/>
              </a:lnSpc>
              <a:spcBef>
                <a:spcPts val="1200"/>
              </a:spcBef>
              <a:buNone/>
            </a:pPr>
            <a:endParaRPr lang="fr-FR" sz="900" dirty="0">
              <a:solidFill>
                <a:schemeClr val="tx1"/>
              </a:solidFill>
            </a:endParaRPr>
          </a:p>
          <a:p>
            <a:pPr lvl="1" algn="just">
              <a:lnSpc>
                <a:spcPct val="114000"/>
              </a:lnSpc>
              <a:spcBef>
                <a:spcPts val="1200"/>
              </a:spcBef>
              <a:buFont typeface="Wingdings" panose="05000000000000000000" pitchFamily="2" charset="2"/>
              <a:buChar char="Ø"/>
            </a:pPr>
            <a:r>
              <a:rPr lang="fr-FR" sz="2000" dirty="0">
                <a:solidFill>
                  <a:schemeClr val="tx1"/>
                </a:solidFill>
              </a:rPr>
              <a:t>Sentiment de mise en danger, pénibilité, épuisement.</a:t>
            </a: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r>
              <a:rPr lang="fr-FR" sz="2000" dirty="0">
                <a:solidFill>
                  <a:schemeClr val="tx1"/>
                </a:solidFill>
              </a:rPr>
              <a:t>Sentiment de ne pas être soutenue et craintes pour l’emploi.</a:t>
            </a:r>
          </a:p>
          <a:p>
            <a:pPr lvl="1" algn="just">
              <a:lnSpc>
                <a:spcPct val="114000"/>
              </a:lnSpc>
              <a:spcBef>
                <a:spcPts val="1200"/>
              </a:spcBef>
              <a:buFont typeface="Wingdings" panose="05000000000000000000" pitchFamily="2" charset="2"/>
              <a:buChar char="Ø"/>
            </a:pPr>
            <a:r>
              <a:rPr lang="fr-FR" sz="2000" dirty="0">
                <a:solidFill>
                  <a:schemeClr val="tx1"/>
                </a:solidFill>
              </a:rPr>
              <a:t>Recours à l’aide informelle des collègues, tensions dans l’équipe.</a:t>
            </a:r>
          </a:p>
          <a:p>
            <a:pPr lvl="1" algn="just">
              <a:lnSpc>
                <a:spcPct val="114000"/>
              </a:lnSpc>
              <a:spcBef>
                <a:spcPts val="1200"/>
              </a:spcBef>
              <a:buFont typeface="Wingdings" panose="05000000000000000000" pitchFamily="2" charset="2"/>
              <a:buChar char="Ø"/>
            </a:pPr>
            <a:r>
              <a:rPr lang="fr-FR" sz="2000" dirty="0">
                <a:solidFill>
                  <a:schemeClr val="tx1"/>
                </a:solidFill>
              </a:rPr>
              <a:t>Arrêt maladie pour se protéger de conditions de travail pénibles ou dangereuses.</a:t>
            </a: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a:p>
            <a:pPr lvl="1" algn="just">
              <a:lnSpc>
                <a:spcPct val="114000"/>
              </a:lnSpc>
              <a:spcBef>
                <a:spcPts val="1200"/>
              </a:spcBef>
              <a:buFont typeface="Wingdings" panose="05000000000000000000" pitchFamily="2" charset="2"/>
              <a:buChar char="Ø"/>
            </a:pPr>
            <a:endParaRPr lang="fr-FR" sz="2000" dirty="0">
              <a:solidFill>
                <a:schemeClr val="tx1"/>
              </a:solidFill>
            </a:endParaRPr>
          </a:p>
        </p:txBody>
      </p:sp>
      <p:sp>
        <p:nvSpPr>
          <p:cNvPr id="12" name="Titre 11">
            <a:extLst>
              <a:ext uri="{FF2B5EF4-FFF2-40B4-BE49-F238E27FC236}">
                <a16:creationId xmlns:a16="http://schemas.microsoft.com/office/drawing/2014/main" id="{D46C774C-9F99-4538-9DE3-01CB16147DDA}"/>
              </a:ext>
            </a:extLst>
          </p:cNvPr>
          <p:cNvSpPr>
            <a:spLocks noGrp="1"/>
          </p:cNvSpPr>
          <p:nvPr>
            <p:ph type="title"/>
            <p:custDataLst>
              <p:tags r:id="rId3"/>
            </p:custDataLst>
          </p:nvPr>
        </p:nvSpPr>
        <p:spPr/>
        <p:txBody>
          <a:bodyPr/>
          <a:lstStyle/>
          <a:p>
            <a:r>
              <a:rPr lang="fr-CH" dirty="0"/>
              <a:t>3 entreprises avec des mesures informelles ou inexistantes</a:t>
            </a:r>
          </a:p>
        </p:txBody>
      </p:sp>
      <p:grpSp>
        <p:nvGrpSpPr>
          <p:cNvPr id="8" name="Groupe 7"/>
          <p:cNvGrpSpPr/>
          <p:nvPr/>
        </p:nvGrpSpPr>
        <p:grpSpPr>
          <a:xfrm>
            <a:off x="509528" y="2722612"/>
            <a:ext cx="11131431" cy="1412776"/>
            <a:chOff x="3510807" y="4952095"/>
            <a:chExt cx="8100000" cy="1620000"/>
          </a:xfrm>
        </p:grpSpPr>
        <p:sp>
          <p:nvSpPr>
            <p:cNvPr id="9" name="Rectangle 7"/>
            <p:cNvSpPr/>
            <p:nvPr/>
          </p:nvSpPr>
          <p:spPr>
            <a:xfrm>
              <a:off x="3510807" y="4952095"/>
              <a:ext cx="8100000" cy="1620000"/>
            </a:xfrm>
            <a:custGeom>
              <a:avLst/>
              <a:gdLst>
                <a:gd name="connsiteX0" fmla="*/ 0 w 8748000"/>
                <a:gd name="connsiteY0" fmla="*/ 198004 h 1188000"/>
                <a:gd name="connsiteX1" fmla="*/ 198004 w 8748000"/>
                <a:gd name="connsiteY1" fmla="*/ 0 h 1188000"/>
                <a:gd name="connsiteX2" fmla="*/ 1458000 w 8748000"/>
                <a:gd name="connsiteY2" fmla="*/ 0 h 1188000"/>
                <a:gd name="connsiteX3" fmla="*/ 1458000 w 8748000"/>
                <a:gd name="connsiteY3" fmla="*/ 0 h 1188000"/>
                <a:gd name="connsiteX4" fmla="*/ 3645000 w 8748000"/>
                <a:gd name="connsiteY4" fmla="*/ 0 h 1188000"/>
                <a:gd name="connsiteX5" fmla="*/ 8549996 w 8748000"/>
                <a:gd name="connsiteY5" fmla="*/ 0 h 1188000"/>
                <a:gd name="connsiteX6" fmla="*/ 8748000 w 8748000"/>
                <a:gd name="connsiteY6" fmla="*/ 198004 h 1188000"/>
                <a:gd name="connsiteX7" fmla="*/ 8748000 w 8748000"/>
                <a:gd name="connsiteY7" fmla="*/ 693000 h 1188000"/>
                <a:gd name="connsiteX8" fmla="*/ 8748000 w 8748000"/>
                <a:gd name="connsiteY8" fmla="*/ 693000 h 1188000"/>
                <a:gd name="connsiteX9" fmla="*/ 8748000 w 8748000"/>
                <a:gd name="connsiteY9" fmla="*/ 990000 h 1188000"/>
                <a:gd name="connsiteX10" fmla="*/ 8748000 w 8748000"/>
                <a:gd name="connsiteY10" fmla="*/ 989996 h 1188000"/>
                <a:gd name="connsiteX11" fmla="*/ 8549996 w 8748000"/>
                <a:gd name="connsiteY11" fmla="*/ 1188000 h 1188000"/>
                <a:gd name="connsiteX12" fmla="*/ 3645000 w 8748000"/>
                <a:gd name="connsiteY12" fmla="*/ 1188000 h 1188000"/>
                <a:gd name="connsiteX13" fmla="*/ 2551529 w 8748000"/>
                <a:gd name="connsiteY13" fmla="*/ 1336500 h 1188000"/>
                <a:gd name="connsiteX14" fmla="*/ 1458000 w 8748000"/>
                <a:gd name="connsiteY14" fmla="*/ 1188000 h 1188000"/>
                <a:gd name="connsiteX15" fmla="*/ 198004 w 8748000"/>
                <a:gd name="connsiteY15" fmla="*/ 1188000 h 1188000"/>
                <a:gd name="connsiteX16" fmla="*/ 0 w 8748000"/>
                <a:gd name="connsiteY16" fmla="*/ 989996 h 1188000"/>
                <a:gd name="connsiteX17" fmla="*/ 0 w 8748000"/>
                <a:gd name="connsiteY17" fmla="*/ 990000 h 1188000"/>
                <a:gd name="connsiteX18" fmla="*/ 0 w 8748000"/>
                <a:gd name="connsiteY18" fmla="*/ 693000 h 1188000"/>
                <a:gd name="connsiteX19" fmla="*/ 0 w 8748000"/>
                <a:gd name="connsiteY19" fmla="*/ 693000 h 1188000"/>
                <a:gd name="connsiteX20" fmla="*/ 0 w 8748000"/>
                <a:gd name="connsiteY20" fmla="*/ 198004 h 1188000"/>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3645000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43875"/>
                <a:gd name="connsiteX1" fmla="*/ 198004 w 8748000"/>
                <a:gd name="connsiteY1" fmla="*/ 0 h 1343875"/>
                <a:gd name="connsiteX2" fmla="*/ 1458000 w 8748000"/>
                <a:gd name="connsiteY2" fmla="*/ 0 h 1343875"/>
                <a:gd name="connsiteX3" fmla="*/ 1458000 w 8748000"/>
                <a:gd name="connsiteY3" fmla="*/ 0 h 1343875"/>
                <a:gd name="connsiteX4" fmla="*/ 3645000 w 8748000"/>
                <a:gd name="connsiteY4" fmla="*/ 0 h 1343875"/>
                <a:gd name="connsiteX5" fmla="*/ 8549996 w 8748000"/>
                <a:gd name="connsiteY5" fmla="*/ 0 h 1343875"/>
                <a:gd name="connsiteX6" fmla="*/ 8748000 w 8748000"/>
                <a:gd name="connsiteY6" fmla="*/ 198004 h 1343875"/>
                <a:gd name="connsiteX7" fmla="*/ 8748000 w 8748000"/>
                <a:gd name="connsiteY7" fmla="*/ 693000 h 1343875"/>
                <a:gd name="connsiteX8" fmla="*/ 8748000 w 8748000"/>
                <a:gd name="connsiteY8" fmla="*/ 693000 h 1343875"/>
                <a:gd name="connsiteX9" fmla="*/ 8748000 w 8748000"/>
                <a:gd name="connsiteY9" fmla="*/ 990000 h 1343875"/>
                <a:gd name="connsiteX10" fmla="*/ 8748000 w 8748000"/>
                <a:gd name="connsiteY10" fmla="*/ 989996 h 1343875"/>
                <a:gd name="connsiteX11" fmla="*/ 8549996 w 8748000"/>
                <a:gd name="connsiteY11" fmla="*/ 1188000 h 1343875"/>
                <a:gd name="connsiteX12" fmla="*/ 7966277 w 8748000"/>
                <a:gd name="connsiteY12" fmla="*/ 1188000 h 1343875"/>
                <a:gd name="connsiteX13" fmla="*/ 5213613 w 8748000"/>
                <a:gd name="connsiteY13" fmla="*/ 1343875 h 1343875"/>
                <a:gd name="connsiteX14" fmla="*/ 1458000 w 8748000"/>
                <a:gd name="connsiteY14" fmla="*/ 1188000 h 1343875"/>
                <a:gd name="connsiteX15" fmla="*/ 198004 w 8748000"/>
                <a:gd name="connsiteY15" fmla="*/ 1188000 h 1343875"/>
                <a:gd name="connsiteX16" fmla="*/ 0 w 8748000"/>
                <a:gd name="connsiteY16" fmla="*/ 989996 h 1343875"/>
                <a:gd name="connsiteX17" fmla="*/ 0 w 8748000"/>
                <a:gd name="connsiteY17" fmla="*/ 990000 h 1343875"/>
                <a:gd name="connsiteX18" fmla="*/ 0 w 8748000"/>
                <a:gd name="connsiteY18" fmla="*/ 693000 h 1343875"/>
                <a:gd name="connsiteX19" fmla="*/ 0 w 8748000"/>
                <a:gd name="connsiteY19" fmla="*/ 693000 h 1343875"/>
                <a:gd name="connsiteX20" fmla="*/ 0 w 8748000"/>
                <a:gd name="connsiteY20" fmla="*/ 198004 h 1343875"/>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1753"/>
                <a:gd name="connsiteX1" fmla="*/ 198004 w 8748000"/>
                <a:gd name="connsiteY1" fmla="*/ 0 h 1321753"/>
                <a:gd name="connsiteX2" fmla="*/ 1458000 w 8748000"/>
                <a:gd name="connsiteY2" fmla="*/ 0 h 1321753"/>
                <a:gd name="connsiteX3" fmla="*/ 1458000 w 8748000"/>
                <a:gd name="connsiteY3" fmla="*/ 0 h 1321753"/>
                <a:gd name="connsiteX4" fmla="*/ 3645000 w 8748000"/>
                <a:gd name="connsiteY4" fmla="*/ 0 h 1321753"/>
                <a:gd name="connsiteX5" fmla="*/ 8549996 w 8748000"/>
                <a:gd name="connsiteY5" fmla="*/ 0 h 1321753"/>
                <a:gd name="connsiteX6" fmla="*/ 8748000 w 8748000"/>
                <a:gd name="connsiteY6" fmla="*/ 198004 h 1321753"/>
                <a:gd name="connsiteX7" fmla="*/ 8748000 w 8748000"/>
                <a:gd name="connsiteY7" fmla="*/ 693000 h 1321753"/>
                <a:gd name="connsiteX8" fmla="*/ 8748000 w 8748000"/>
                <a:gd name="connsiteY8" fmla="*/ 693000 h 1321753"/>
                <a:gd name="connsiteX9" fmla="*/ 8748000 w 8748000"/>
                <a:gd name="connsiteY9" fmla="*/ 990000 h 1321753"/>
                <a:gd name="connsiteX10" fmla="*/ 8748000 w 8748000"/>
                <a:gd name="connsiteY10" fmla="*/ 989996 h 1321753"/>
                <a:gd name="connsiteX11" fmla="*/ 8549996 w 8748000"/>
                <a:gd name="connsiteY11" fmla="*/ 1188000 h 1321753"/>
                <a:gd name="connsiteX12" fmla="*/ 7966277 w 8748000"/>
                <a:gd name="connsiteY12" fmla="*/ 1188000 h 1321753"/>
                <a:gd name="connsiteX13" fmla="*/ 8421387 w 8748000"/>
                <a:gd name="connsiteY13" fmla="*/ 1321753 h 1321753"/>
                <a:gd name="connsiteX14" fmla="*/ 1458000 w 8748000"/>
                <a:gd name="connsiteY14" fmla="*/ 1188000 h 1321753"/>
                <a:gd name="connsiteX15" fmla="*/ 198004 w 8748000"/>
                <a:gd name="connsiteY15" fmla="*/ 1188000 h 1321753"/>
                <a:gd name="connsiteX16" fmla="*/ 0 w 8748000"/>
                <a:gd name="connsiteY16" fmla="*/ 989996 h 1321753"/>
                <a:gd name="connsiteX17" fmla="*/ 0 w 8748000"/>
                <a:gd name="connsiteY17" fmla="*/ 990000 h 1321753"/>
                <a:gd name="connsiteX18" fmla="*/ 0 w 8748000"/>
                <a:gd name="connsiteY18" fmla="*/ 693000 h 1321753"/>
                <a:gd name="connsiteX19" fmla="*/ 0 w 8748000"/>
                <a:gd name="connsiteY19" fmla="*/ 693000 h 1321753"/>
                <a:gd name="connsiteX20" fmla="*/ 0 w 8748000"/>
                <a:gd name="connsiteY20" fmla="*/ 198004 h 1321753"/>
                <a:gd name="connsiteX0" fmla="*/ 0 w 8748000"/>
                <a:gd name="connsiteY0" fmla="*/ 198004 h 1322641"/>
                <a:gd name="connsiteX1" fmla="*/ 198004 w 8748000"/>
                <a:gd name="connsiteY1" fmla="*/ 0 h 1322641"/>
                <a:gd name="connsiteX2" fmla="*/ 1458000 w 8748000"/>
                <a:gd name="connsiteY2" fmla="*/ 0 h 1322641"/>
                <a:gd name="connsiteX3" fmla="*/ 1458000 w 8748000"/>
                <a:gd name="connsiteY3" fmla="*/ 0 h 1322641"/>
                <a:gd name="connsiteX4" fmla="*/ 3645000 w 8748000"/>
                <a:gd name="connsiteY4" fmla="*/ 0 h 1322641"/>
                <a:gd name="connsiteX5" fmla="*/ 8549996 w 8748000"/>
                <a:gd name="connsiteY5" fmla="*/ 0 h 1322641"/>
                <a:gd name="connsiteX6" fmla="*/ 8748000 w 8748000"/>
                <a:gd name="connsiteY6" fmla="*/ 198004 h 1322641"/>
                <a:gd name="connsiteX7" fmla="*/ 8748000 w 8748000"/>
                <a:gd name="connsiteY7" fmla="*/ 693000 h 1322641"/>
                <a:gd name="connsiteX8" fmla="*/ 8748000 w 8748000"/>
                <a:gd name="connsiteY8" fmla="*/ 693000 h 1322641"/>
                <a:gd name="connsiteX9" fmla="*/ 8748000 w 8748000"/>
                <a:gd name="connsiteY9" fmla="*/ 990000 h 1322641"/>
                <a:gd name="connsiteX10" fmla="*/ 8748000 w 8748000"/>
                <a:gd name="connsiteY10" fmla="*/ 989996 h 1322641"/>
                <a:gd name="connsiteX11" fmla="*/ 8549996 w 8748000"/>
                <a:gd name="connsiteY11" fmla="*/ 1188000 h 1322641"/>
                <a:gd name="connsiteX12" fmla="*/ 7966277 w 8748000"/>
                <a:gd name="connsiteY12" fmla="*/ 1188000 h 1322641"/>
                <a:gd name="connsiteX13" fmla="*/ 8421387 w 8748000"/>
                <a:gd name="connsiteY13" fmla="*/ 1321753 h 1322641"/>
                <a:gd name="connsiteX14" fmla="*/ 6695767 w 8748000"/>
                <a:gd name="connsiteY14" fmla="*/ 1243408 h 1322641"/>
                <a:gd name="connsiteX15" fmla="*/ 1458000 w 8748000"/>
                <a:gd name="connsiteY15" fmla="*/ 1188000 h 1322641"/>
                <a:gd name="connsiteX16" fmla="*/ 198004 w 8748000"/>
                <a:gd name="connsiteY16" fmla="*/ 1188000 h 1322641"/>
                <a:gd name="connsiteX17" fmla="*/ 0 w 8748000"/>
                <a:gd name="connsiteY17" fmla="*/ 989996 h 1322641"/>
                <a:gd name="connsiteX18" fmla="*/ 0 w 8748000"/>
                <a:gd name="connsiteY18" fmla="*/ 990000 h 1322641"/>
                <a:gd name="connsiteX19" fmla="*/ 0 w 8748000"/>
                <a:gd name="connsiteY19" fmla="*/ 693000 h 1322641"/>
                <a:gd name="connsiteX20" fmla="*/ 0 w 8748000"/>
                <a:gd name="connsiteY20" fmla="*/ 693000 h 1322641"/>
                <a:gd name="connsiteX21" fmla="*/ 0 w 8748000"/>
                <a:gd name="connsiteY21" fmla="*/ 198004 h 1322641"/>
                <a:gd name="connsiteX0" fmla="*/ 0 w 8748000"/>
                <a:gd name="connsiteY0" fmla="*/ 198004 h 1322192"/>
                <a:gd name="connsiteX1" fmla="*/ 198004 w 8748000"/>
                <a:gd name="connsiteY1" fmla="*/ 0 h 1322192"/>
                <a:gd name="connsiteX2" fmla="*/ 1458000 w 8748000"/>
                <a:gd name="connsiteY2" fmla="*/ 0 h 1322192"/>
                <a:gd name="connsiteX3" fmla="*/ 1458000 w 8748000"/>
                <a:gd name="connsiteY3" fmla="*/ 0 h 1322192"/>
                <a:gd name="connsiteX4" fmla="*/ 3645000 w 8748000"/>
                <a:gd name="connsiteY4" fmla="*/ 0 h 1322192"/>
                <a:gd name="connsiteX5" fmla="*/ 8549996 w 8748000"/>
                <a:gd name="connsiteY5" fmla="*/ 0 h 1322192"/>
                <a:gd name="connsiteX6" fmla="*/ 8748000 w 8748000"/>
                <a:gd name="connsiteY6" fmla="*/ 198004 h 1322192"/>
                <a:gd name="connsiteX7" fmla="*/ 8748000 w 8748000"/>
                <a:gd name="connsiteY7" fmla="*/ 693000 h 1322192"/>
                <a:gd name="connsiteX8" fmla="*/ 8748000 w 8748000"/>
                <a:gd name="connsiteY8" fmla="*/ 693000 h 1322192"/>
                <a:gd name="connsiteX9" fmla="*/ 8748000 w 8748000"/>
                <a:gd name="connsiteY9" fmla="*/ 990000 h 1322192"/>
                <a:gd name="connsiteX10" fmla="*/ 8748000 w 8748000"/>
                <a:gd name="connsiteY10" fmla="*/ 989996 h 1322192"/>
                <a:gd name="connsiteX11" fmla="*/ 8549996 w 8748000"/>
                <a:gd name="connsiteY11" fmla="*/ 1188000 h 1322192"/>
                <a:gd name="connsiteX12" fmla="*/ 7966277 w 8748000"/>
                <a:gd name="connsiteY12" fmla="*/ 1188000 h 1322192"/>
                <a:gd name="connsiteX13" fmla="*/ 8421387 w 8748000"/>
                <a:gd name="connsiteY13" fmla="*/ 1321753 h 1322192"/>
                <a:gd name="connsiteX14" fmla="*/ 6688393 w 8748000"/>
                <a:gd name="connsiteY14" fmla="*/ 1169666 h 1322192"/>
                <a:gd name="connsiteX15" fmla="*/ 1458000 w 8748000"/>
                <a:gd name="connsiteY15" fmla="*/ 1188000 h 1322192"/>
                <a:gd name="connsiteX16" fmla="*/ 198004 w 8748000"/>
                <a:gd name="connsiteY16" fmla="*/ 1188000 h 1322192"/>
                <a:gd name="connsiteX17" fmla="*/ 0 w 8748000"/>
                <a:gd name="connsiteY17" fmla="*/ 989996 h 1322192"/>
                <a:gd name="connsiteX18" fmla="*/ 0 w 8748000"/>
                <a:gd name="connsiteY18" fmla="*/ 990000 h 1322192"/>
                <a:gd name="connsiteX19" fmla="*/ 0 w 8748000"/>
                <a:gd name="connsiteY19" fmla="*/ 693000 h 1322192"/>
                <a:gd name="connsiteX20" fmla="*/ 0 w 8748000"/>
                <a:gd name="connsiteY20" fmla="*/ 693000 h 1322192"/>
                <a:gd name="connsiteX21" fmla="*/ 0 w 8748000"/>
                <a:gd name="connsiteY21" fmla="*/ 198004 h 1322192"/>
                <a:gd name="connsiteX0" fmla="*/ 0 w 8748000"/>
                <a:gd name="connsiteY0" fmla="*/ 198004 h 1329545"/>
                <a:gd name="connsiteX1" fmla="*/ 198004 w 8748000"/>
                <a:gd name="connsiteY1" fmla="*/ 0 h 1329545"/>
                <a:gd name="connsiteX2" fmla="*/ 1458000 w 8748000"/>
                <a:gd name="connsiteY2" fmla="*/ 0 h 1329545"/>
                <a:gd name="connsiteX3" fmla="*/ 1458000 w 8748000"/>
                <a:gd name="connsiteY3" fmla="*/ 0 h 1329545"/>
                <a:gd name="connsiteX4" fmla="*/ 3645000 w 8748000"/>
                <a:gd name="connsiteY4" fmla="*/ 0 h 1329545"/>
                <a:gd name="connsiteX5" fmla="*/ 8549996 w 8748000"/>
                <a:gd name="connsiteY5" fmla="*/ 0 h 1329545"/>
                <a:gd name="connsiteX6" fmla="*/ 8748000 w 8748000"/>
                <a:gd name="connsiteY6" fmla="*/ 198004 h 1329545"/>
                <a:gd name="connsiteX7" fmla="*/ 8748000 w 8748000"/>
                <a:gd name="connsiteY7" fmla="*/ 693000 h 1329545"/>
                <a:gd name="connsiteX8" fmla="*/ 8748000 w 8748000"/>
                <a:gd name="connsiteY8" fmla="*/ 693000 h 1329545"/>
                <a:gd name="connsiteX9" fmla="*/ 8748000 w 8748000"/>
                <a:gd name="connsiteY9" fmla="*/ 990000 h 1329545"/>
                <a:gd name="connsiteX10" fmla="*/ 8748000 w 8748000"/>
                <a:gd name="connsiteY10" fmla="*/ 989996 h 1329545"/>
                <a:gd name="connsiteX11" fmla="*/ 8549996 w 8748000"/>
                <a:gd name="connsiteY11" fmla="*/ 1188000 h 1329545"/>
                <a:gd name="connsiteX12" fmla="*/ 7966277 w 8748000"/>
                <a:gd name="connsiteY12" fmla="*/ 1188000 h 1329545"/>
                <a:gd name="connsiteX13" fmla="*/ 8023180 w 8748000"/>
                <a:gd name="connsiteY13" fmla="*/ 1329127 h 1329545"/>
                <a:gd name="connsiteX14" fmla="*/ 6688393 w 8748000"/>
                <a:gd name="connsiteY14" fmla="*/ 1169666 h 1329545"/>
                <a:gd name="connsiteX15" fmla="*/ 1458000 w 8748000"/>
                <a:gd name="connsiteY15" fmla="*/ 1188000 h 1329545"/>
                <a:gd name="connsiteX16" fmla="*/ 198004 w 8748000"/>
                <a:gd name="connsiteY16" fmla="*/ 1188000 h 1329545"/>
                <a:gd name="connsiteX17" fmla="*/ 0 w 8748000"/>
                <a:gd name="connsiteY17" fmla="*/ 989996 h 1329545"/>
                <a:gd name="connsiteX18" fmla="*/ 0 w 8748000"/>
                <a:gd name="connsiteY18" fmla="*/ 990000 h 1329545"/>
                <a:gd name="connsiteX19" fmla="*/ 0 w 8748000"/>
                <a:gd name="connsiteY19" fmla="*/ 693000 h 1329545"/>
                <a:gd name="connsiteX20" fmla="*/ 0 w 8748000"/>
                <a:gd name="connsiteY20" fmla="*/ 693000 h 1329545"/>
                <a:gd name="connsiteX21" fmla="*/ 0 w 8748000"/>
                <a:gd name="connsiteY21" fmla="*/ 198004 h 1329545"/>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69666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329127"/>
                <a:gd name="connsiteX1" fmla="*/ 198004 w 8748000"/>
                <a:gd name="connsiteY1" fmla="*/ 0 h 1329127"/>
                <a:gd name="connsiteX2" fmla="*/ 1458000 w 8748000"/>
                <a:gd name="connsiteY2" fmla="*/ 0 h 1329127"/>
                <a:gd name="connsiteX3" fmla="*/ 1458000 w 8748000"/>
                <a:gd name="connsiteY3" fmla="*/ 0 h 1329127"/>
                <a:gd name="connsiteX4" fmla="*/ 3645000 w 8748000"/>
                <a:gd name="connsiteY4" fmla="*/ 0 h 1329127"/>
                <a:gd name="connsiteX5" fmla="*/ 8549996 w 8748000"/>
                <a:gd name="connsiteY5" fmla="*/ 0 h 1329127"/>
                <a:gd name="connsiteX6" fmla="*/ 8748000 w 8748000"/>
                <a:gd name="connsiteY6" fmla="*/ 198004 h 1329127"/>
                <a:gd name="connsiteX7" fmla="*/ 8748000 w 8748000"/>
                <a:gd name="connsiteY7" fmla="*/ 693000 h 1329127"/>
                <a:gd name="connsiteX8" fmla="*/ 8748000 w 8748000"/>
                <a:gd name="connsiteY8" fmla="*/ 693000 h 1329127"/>
                <a:gd name="connsiteX9" fmla="*/ 8748000 w 8748000"/>
                <a:gd name="connsiteY9" fmla="*/ 990000 h 1329127"/>
                <a:gd name="connsiteX10" fmla="*/ 8748000 w 8748000"/>
                <a:gd name="connsiteY10" fmla="*/ 989996 h 1329127"/>
                <a:gd name="connsiteX11" fmla="*/ 8549996 w 8748000"/>
                <a:gd name="connsiteY11" fmla="*/ 1188000 h 1329127"/>
                <a:gd name="connsiteX12" fmla="*/ 7966277 w 8748000"/>
                <a:gd name="connsiteY12" fmla="*/ 1188000 h 1329127"/>
                <a:gd name="connsiteX13" fmla="*/ 8023180 w 8748000"/>
                <a:gd name="connsiteY13" fmla="*/ 1329127 h 1329127"/>
                <a:gd name="connsiteX14" fmla="*/ 6688393 w 8748000"/>
                <a:gd name="connsiteY14" fmla="*/ 1191789 h 1329127"/>
                <a:gd name="connsiteX15" fmla="*/ 1458000 w 8748000"/>
                <a:gd name="connsiteY15" fmla="*/ 1188000 h 1329127"/>
                <a:gd name="connsiteX16" fmla="*/ 198004 w 8748000"/>
                <a:gd name="connsiteY16" fmla="*/ 1188000 h 1329127"/>
                <a:gd name="connsiteX17" fmla="*/ 0 w 8748000"/>
                <a:gd name="connsiteY17" fmla="*/ 989996 h 1329127"/>
                <a:gd name="connsiteX18" fmla="*/ 0 w 8748000"/>
                <a:gd name="connsiteY18" fmla="*/ 990000 h 1329127"/>
                <a:gd name="connsiteX19" fmla="*/ 0 w 8748000"/>
                <a:gd name="connsiteY19" fmla="*/ 693000 h 1329127"/>
                <a:gd name="connsiteX20" fmla="*/ 0 w 8748000"/>
                <a:gd name="connsiteY20" fmla="*/ 693000 h 1329127"/>
                <a:gd name="connsiteX21" fmla="*/ 0 w 8748000"/>
                <a:gd name="connsiteY21" fmla="*/ 198004 h 1329127"/>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6688393 w 8748000"/>
                <a:gd name="connsiteY14" fmla="*/ 1191789 h 1434584"/>
                <a:gd name="connsiteX15" fmla="*/ 1458000 w 8748000"/>
                <a:gd name="connsiteY15" fmla="*/ 1188000 h 1434584"/>
                <a:gd name="connsiteX16" fmla="*/ 198004 w 8748000"/>
                <a:gd name="connsiteY16" fmla="*/ 1188000 h 1434584"/>
                <a:gd name="connsiteX17" fmla="*/ 0 w 8748000"/>
                <a:gd name="connsiteY17" fmla="*/ 989996 h 1434584"/>
                <a:gd name="connsiteX18" fmla="*/ 0 w 8748000"/>
                <a:gd name="connsiteY18" fmla="*/ 990000 h 1434584"/>
                <a:gd name="connsiteX19" fmla="*/ 0 w 8748000"/>
                <a:gd name="connsiteY19" fmla="*/ 693000 h 1434584"/>
                <a:gd name="connsiteX20" fmla="*/ 0 w 8748000"/>
                <a:gd name="connsiteY20" fmla="*/ 693000 h 1434584"/>
                <a:gd name="connsiteX21" fmla="*/ 0 w 8748000"/>
                <a:gd name="connsiteY21"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48831 w 8748000"/>
                <a:gd name="connsiteY14" fmla="*/ 1294812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256205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34584"/>
                <a:gd name="connsiteX1" fmla="*/ 198004 w 8748000"/>
                <a:gd name="connsiteY1" fmla="*/ 0 h 1434584"/>
                <a:gd name="connsiteX2" fmla="*/ 1458000 w 8748000"/>
                <a:gd name="connsiteY2" fmla="*/ 0 h 1434584"/>
                <a:gd name="connsiteX3" fmla="*/ 1458000 w 8748000"/>
                <a:gd name="connsiteY3" fmla="*/ 0 h 1434584"/>
                <a:gd name="connsiteX4" fmla="*/ 3645000 w 8748000"/>
                <a:gd name="connsiteY4" fmla="*/ 0 h 1434584"/>
                <a:gd name="connsiteX5" fmla="*/ 8549996 w 8748000"/>
                <a:gd name="connsiteY5" fmla="*/ 0 h 1434584"/>
                <a:gd name="connsiteX6" fmla="*/ 8748000 w 8748000"/>
                <a:gd name="connsiteY6" fmla="*/ 198004 h 1434584"/>
                <a:gd name="connsiteX7" fmla="*/ 8748000 w 8748000"/>
                <a:gd name="connsiteY7" fmla="*/ 693000 h 1434584"/>
                <a:gd name="connsiteX8" fmla="*/ 8748000 w 8748000"/>
                <a:gd name="connsiteY8" fmla="*/ 693000 h 1434584"/>
                <a:gd name="connsiteX9" fmla="*/ 8748000 w 8748000"/>
                <a:gd name="connsiteY9" fmla="*/ 990000 h 1434584"/>
                <a:gd name="connsiteX10" fmla="*/ 8748000 w 8748000"/>
                <a:gd name="connsiteY10" fmla="*/ 989996 h 1434584"/>
                <a:gd name="connsiteX11" fmla="*/ 8549996 w 8748000"/>
                <a:gd name="connsiteY11" fmla="*/ 1188000 h 1434584"/>
                <a:gd name="connsiteX12" fmla="*/ 7966277 w 8748000"/>
                <a:gd name="connsiteY12" fmla="*/ 1188000 h 1434584"/>
                <a:gd name="connsiteX13" fmla="*/ 8023180 w 8748000"/>
                <a:gd name="connsiteY13" fmla="*/ 1434584 h 1434584"/>
                <a:gd name="connsiteX14" fmla="*/ 7506928 w 8748000"/>
                <a:gd name="connsiteY14" fmla="*/ 1213691 h 1434584"/>
                <a:gd name="connsiteX15" fmla="*/ 6688393 w 8748000"/>
                <a:gd name="connsiteY15" fmla="*/ 1191789 h 1434584"/>
                <a:gd name="connsiteX16" fmla="*/ 1458000 w 8748000"/>
                <a:gd name="connsiteY16" fmla="*/ 1188000 h 1434584"/>
                <a:gd name="connsiteX17" fmla="*/ 198004 w 8748000"/>
                <a:gd name="connsiteY17" fmla="*/ 1188000 h 1434584"/>
                <a:gd name="connsiteX18" fmla="*/ 0 w 8748000"/>
                <a:gd name="connsiteY18" fmla="*/ 989996 h 1434584"/>
                <a:gd name="connsiteX19" fmla="*/ 0 w 8748000"/>
                <a:gd name="connsiteY19" fmla="*/ 990000 h 1434584"/>
                <a:gd name="connsiteX20" fmla="*/ 0 w 8748000"/>
                <a:gd name="connsiteY20" fmla="*/ 693000 h 1434584"/>
                <a:gd name="connsiteX21" fmla="*/ 0 w 8748000"/>
                <a:gd name="connsiteY21" fmla="*/ 693000 h 1434584"/>
                <a:gd name="connsiteX22" fmla="*/ 0 w 8748000"/>
                <a:gd name="connsiteY22" fmla="*/ 198004 h 1434584"/>
                <a:gd name="connsiteX0" fmla="*/ 0 w 8748000"/>
                <a:gd name="connsiteY0" fmla="*/ 198004 h 1475144"/>
                <a:gd name="connsiteX1" fmla="*/ 198004 w 8748000"/>
                <a:gd name="connsiteY1" fmla="*/ 0 h 1475144"/>
                <a:gd name="connsiteX2" fmla="*/ 1458000 w 8748000"/>
                <a:gd name="connsiteY2" fmla="*/ 0 h 1475144"/>
                <a:gd name="connsiteX3" fmla="*/ 1458000 w 8748000"/>
                <a:gd name="connsiteY3" fmla="*/ 0 h 1475144"/>
                <a:gd name="connsiteX4" fmla="*/ 3645000 w 8748000"/>
                <a:gd name="connsiteY4" fmla="*/ 0 h 1475144"/>
                <a:gd name="connsiteX5" fmla="*/ 8549996 w 8748000"/>
                <a:gd name="connsiteY5" fmla="*/ 0 h 1475144"/>
                <a:gd name="connsiteX6" fmla="*/ 8748000 w 8748000"/>
                <a:gd name="connsiteY6" fmla="*/ 198004 h 1475144"/>
                <a:gd name="connsiteX7" fmla="*/ 8748000 w 8748000"/>
                <a:gd name="connsiteY7" fmla="*/ 693000 h 1475144"/>
                <a:gd name="connsiteX8" fmla="*/ 8748000 w 8748000"/>
                <a:gd name="connsiteY8" fmla="*/ 693000 h 1475144"/>
                <a:gd name="connsiteX9" fmla="*/ 8748000 w 8748000"/>
                <a:gd name="connsiteY9" fmla="*/ 990000 h 1475144"/>
                <a:gd name="connsiteX10" fmla="*/ 8748000 w 8748000"/>
                <a:gd name="connsiteY10" fmla="*/ 989996 h 1475144"/>
                <a:gd name="connsiteX11" fmla="*/ 8549996 w 8748000"/>
                <a:gd name="connsiteY11" fmla="*/ 1188000 h 1475144"/>
                <a:gd name="connsiteX12" fmla="*/ 7966277 w 8748000"/>
                <a:gd name="connsiteY12" fmla="*/ 1188000 h 1475144"/>
                <a:gd name="connsiteX13" fmla="*/ 8141167 w 8748000"/>
                <a:gd name="connsiteY13" fmla="*/ 1475144 h 1475144"/>
                <a:gd name="connsiteX14" fmla="*/ 7506928 w 8748000"/>
                <a:gd name="connsiteY14" fmla="*/ 1213691 h 1475144"/>
                <a:gd name="connsiteX15" fmla="*/ 6688393 w 8748000"/>
                <a:gd name="connsiteY15" fmla="*/ 1191789 h 1475144"/>
                <a:gd name="connsiteX16" fmla="*/ 1458000 w 8748000"/>
                <a:gd name="connsiteY16" fmla="*/ 1188000 h 1475144"/>
                <a:gd name="connsiteX17" fmla="*/ 198004 w 8748000"/>
                <a:gd name="connsiteY17" fmla="*/ 1188000 h 1475144"/>
                <a:gd name="connsiteX18" fmla="*/ 0 w 8748000"/>
                <a:gd name="connsiteY18" fmla="*/ 989996 h 1475144"/>
                <a:gd name="connsiteX19" fmla="*/ 0 w 8748000"/>
                <a:gd name="connsiteY19" fmla="*/ 990000 h 1475144"/>
                <a:gd name="connsiteX20" fmla="*/ 0 w 8748000"/>
                <a:gd name="connsiteY20" fmla="*/ 693000 h 1475144"/>
                <a:gd name="connsiteX21" fmla="*/ 0 w 8748000"/>
                <a:gd name="connsiteY21" fmla="*/ 693000 h 1475144"/>
                <a:gd name="connsiteX22" fmla="*/ 0 w 8748000"/>
                <a:gd name="connsiteY22" fmla="*/ 198004 h 1475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748000" h="1475144">
                  <a:moveTo>
                    <a:pt x="0" y="198004"/>
                  </a:moveTo>
                  <a:cubicBezTo>
                    <a:pt x="0" y="88649"/>
                    <a:pt x="88649" y="0"/>
                    <a:pt x="198004" y="0"/>
                  </a:cubicBezTo>
                  <a:lnTo>
                    <a:pt x="1458000" y="0"/>
                  </a:lnTo>
                  <a:lnTo>
                    <a:pt x="1458000" y="0"/>
                  </a:lnTo>
                  <a:lnTo>
                    <a:pt x="3645000" y="0"/>
                  </a:lnTo>
                  <a:lnTo>
                    <a:pt x="8549996" y="0"/>
                  </a:lnTo>
                  <a:cubicBezTo>
                    <a:pt x="8659351" y="0"/>
                    <a:pt x="8748000" y="88649"/>
                    <a:pt x="8748000" y="198004"/>
                  </a:cubicBezTo>
                  <a:lnTo>
                    <a:pt x="8748000" y="693000"/>
                  </a:lnTo>
                  <a:lnTo>
                    <a:pt x="8748000" y="693000"/>
                  </a:lnTo>
                  <a:lnTo>
                    <a:pt x="8748000" y="990000"/>
                  </a:lnTo>
                  <a:lnTo>
                    <a:pt x="8748000" y="989996"/>
                  </a:lnTo>
                  <a:cubicBezTo>
                    <a:pt x="8748000" y="1099351"/>
                    <a:pt x="8659351" y="1188000"/>
                    <a:pt x="8549996" y="1188000"/>
                  </a:cubicBezTo>
                  <a:lnTo>
                    <a:pt x="7966277" y="1188000"/>
                  </a:lnTo>
                  <a:lnTo>
                    <a:pt x="8141167" y="1475144"/>
                  </a:lnTo>
                  <a:lnTo>
                    <a:pt x="7506928" y="1213691"/>
                  </a:lnTo>
                  <a:lnTo>
                    <a:pt x="6688393" y="1191789"/>
                  </a:lnTo>
                  <a:lnTo>
                    <a:pt x="1458000" y="1188000"/>
                  </a:lnTo>
                  <a:lnTo>
                    <a:pt x="198004" y="1188000"/>
                  </a:lnTo>
                  <a:cubicBezTo>
                    <a:pt x="88649" y="1188000"/>
                    <a:pt x="0" y="1099351"/>
                    <a:pt x="0" y="989996"/>
                  </a:cubicBezTo>
                  <a:lnTo>
                    <a:pt x="0" y="990000"/>
                  </a:lnTo>
                  <a:lnTo>
                    <a:pt x="0" y="693000"/>
                  </a:lnTo>
                  <a:lnTo>
                    <a:pt x="0" y="693000"/>
                  </a:lnTo>
                  <a:lnTo>
                    <a:pt x="0" y="198004"/>
                  </a:lnTo>
                  <a:close/>
                </a:path>
              </a:pathLst>
            </a:custGeom>
            <a:solidFill>
              <a:schemeClr val="bg1">
                <a:lumMod val="95000"/>
              </a:schemeClr>
            </a:solidFill>
            <a:ln w="38100">
              <a:solidFill>
                <a:srgbClr val="E7A5CA"/>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CH" sz="400" i="1" dirty="0">
                <a:solidFill>
                  <a:schemeClr val="tx1"/>
                </a:solidFill>
              </a:endParaRPr>
            </a:p>
          </p:txBody>
        </p:sp>
        <p:sp>
          <p:nvSpPr>
            <p:cNvPr id="10" name="ZoneTexte 9"/>
            <p:cNvSpPr txBox="1"/>
            <p:nvPr/>
          </p:nvSpPr>
          <p:spPr>
            <a:xfrm>
              <a:off x="3644196" y="5028407"/>
              <a:ext cx="7966611" cy="1077218"/>
            </a:xfrm>
            <a:prstGeom prst="rect">
              <a:avLst/>
            </a:prstGeom>
            <a:noFill/>
          </p:spPr>
          <p:txBody>
            <a:bodyPr wrap="square" rtlCol="0">
              <a:spAutoFit/>
            </a:bodyPr>
            <a:lstStyle/>
            <a:p>
              <a:pPr algn="ctr"/>
              <a:r>
                <a:rPr lang="fr-CH" sz="1600" i="1" dirty="0">
                  <a:latin typeface="Calibri" panose="020F0502020204030204" pitchFamily="34" charset="0"/>
                  <a:cs typeface="Calibri" panose="020F0502020204030204" pitchFamily="34" charset="0"/>
                </a:rPr>
                <a:t>Pour eux, on est enceinte, mais on fait le travail comme les autres. Je trouve que c’est compliqué. Surtout quand on a quand même du ventre, enfin il y a des choses qu’on arrive plus trop à faire, mettre des bas [à un patient] à moitié accroupie, c’est compliqué !</a:t>
              </a:r>
            </a:p>
            <a:p>
              <a:pPr algn="ctr"/>
              <a:r>
                <a:rPr lang="fr-CH" sz="1600" dirty="0">
                  <a:latin typeface="Calibri" panose="020F0502020204030204" pitchFamily="34" charset="0"/>
                  <a:cs typeface="Calibri" panose="020F0502020204030204" pitchFamily="34" charset="0"/>
                </a:rPr>
                <a:t>(Infirmière, hôpital)</a:t>
              </a:r>
            </a:p>
          </p:txBody>
        </p:sp>
      </p:grpSp>
      <p:pic>
        <p:nvPicPr>
          <p:cNvPr id="11" name="Imag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48901" y="1640761"/>
            <a:ext cx="1001767" cy="753935"/>
          </a:xfrm>
          <a:prstGeom prst="rect">
            <a:avLst/>
          </a:prstGeom>
        </p:spPr>
      </p:pic>
    </p:spTree>
    <p:extLst>
      <p:ext uri="{BB962C8B-B14F-4D97-AF65-F5344CB8AC3E}">
        <p14:creationId xmlns:p14="http://schemas.microsoft.com/office/powerpoint/2010/main" val="3888048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2A56562-2130-3022-6EC4-D5D910B9215E}"/>
              </a:ext>
            </a:extLst>
          </p:cNvPr>
          <p:cNvSpPr>
            <a:spLocks noGrp="1"/>
          </p:cNvSpPr>
          <p:nvPr>
            <p:ph type="ctrTitle"/>
          </p:nvPr>
        </p:nvSpPr>
        <p:spPr/>
        <p:txBody>
          <a:bodyPr>
            <a:noAutofit/>
          </a:bodyPr>
          <a:lstStyle/>
          <a:p>
            <a:pPr marL="536575" indent="-536575"/>
            <a:r>
              <a:rPr lang="fr-FR" sz="2800" b="1" dirty="0"/>
              <a:t>4.	Recommandations pour une meilleure protection des travailleuses enceintes</a:t>
            </a:r>
          </a:p>
        </p:txBody>
      </p:sp>
    </p:spTree>
    <p:extLst>
      <p:ext uri="{BB962C8B-B14F-4D97-AF65-F5344CB8AC3E}">
        <p14:creationId xmlns:p14="http://schemas.microsoft.com/office/powerpoint/2010/main" val="333325903"/>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8487" y="692696"/>
            <a:ext cx="11029616" cy="525282"/>
          </a:xfrm>
        </p:spPr>
        <p:txBody>
          <a:bodyPr>
            <a:noAutofit/>
          </a:bodyPr>
          <a:lstStyle/>
          <a:p>
            <a:r>
              <a:rPr lang="fr-CH" dirty="0"/>
              <a:t>Recommandations</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22</a:t>
            </a:fld>
            <a:endParaRPr lang="en-US" dirty="0"/>
          </a:p>
        </p:txBody>
      </p:sp>
      <p:pic>
        <p:nvPicPr>
          <p:cNvPr id="11" name="Imag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48901" y="1640761"/>
            <a:ext cx="1001767" cy="753935"/>
          </a:xfrm>
          <a:prstGeom prst="rect">
            <a:avLst/>
          </a:prstGeom>
        </p:spPr>
      </p:pic>
      <p:sp>
        <p:nvSpPr>
          <p:cNvPr id="13" name="Espace réservé du contenu 2">
            <a:extLst>
              <a:ext uri="{FF2B5EF4-FFF2-40B4-BE49-F238E27FC236}">
                <a16:creationId xmlns:a16="http://schemas.microsoft.com/office/drawing/2014/main" id="{09BAB61D-F848-4221-8F09-BE9DBF6447F0}"/>
              </a:ext>
            </a:extLst>
          </p:cNvPr>
          <p:cNvSpPr txBox="1">
            <a:spLocks/>
          </p:cNvSpPr>
          <p:nvPr/>
        </p:nvSpPr>
        <p:spPr>
          <a:xfrm>
            <a:off x="545430" y="1772816"/>
            <a:ext cx="10447113" cy="4752527"/>
          </a:xfrm>
          <a:prstGeom prst="rect">
            <a:avLst/>
          </a:prstGeom>
        </p:spPr>
        <p:txBody>
          <a:bodyPr vert="horz" lIns="91440" tIns="45720" rIns="91440" bIns="45720" rtlCol="0" anchor="t">
            <a:no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lnSpc>
                <a:spcPct val="113000"/>
              </a:lnSpc>
              <a:spcBef>
                <a:spcPts val="1200"/>
              </a:spcBef>
            </a:pPr>
            <a:r>
              <a:rPr lang="fr-CH" sz="2000" dirty="0">
                <a:solidFill>
                  <a:schemeClr val="tx1"/>
                </a:solidFill>
                <a:latin typeface="Calibri" panose="020F0502020204030204" pitchFamily="34" charset="0"/>
                <a:cs typeface="Calibri" panose="020F0502020204030204" pitchFamily="34" charset="0"/>
              </a:rPr>
              <a:t>Mettre en place une </a:t>
            </a:r>
            <a:r>
              <a:rPr lang="fr-CH" sz="2000" b="1" dirty="0">
                <a:solidFill>
                  <a:schemeClr val="tx1"/>
                </a:solidFill>
                <a:latin typeface="Calibri" panose="020F0502020204030204" pitchFamily="34" charset="0"/>
                <a:cs typeface="Calibri" panose="020F0502020204030204" pitchFamily="34" charset="0"/>
              </a:rPr>
              <a:t>procédure</a:t>
            </a:r>
            <a:r>
              <a:rPr lang="fr-CH" sz="2000" dirty="0">
                <a:solidFill>
                  <a:schemeClr val="tx1"/>
                </a:solidFill>
                <a:latin typeface="Calibri" panose="020F0502020204030204" pitchFamily="34" charset="0"/>
                <a:cs typeface="Calibri" panose="020F0502020204030204" pitchFamily="34" charset="0"/>
              </a:rPr>
              <a:t> anticipée conforme à l’OProMa et la communiquer</a:t>
            </a:r>
          </a:p>
          <a:p>
            <a:pPr algn="just">
              <a:lnSpc>
                <a:spcPct val="113000"/>
              </a:lnSpc>
              <a:spcBef>
                <a:spcPts val="1200"/>
              </a:spcBef>
            </a:pPr>
            <a:r>
              <a:rPr lang="fr-CH" sz="2000" dirty="0">
                <a:solidFill>
                  <a:schemeClr val="tx1"/>
                </a:solidFill>
                <a:latin typeface="Calibri" panose="020F0502020204030204" pitchFamily="34" charset="0"/>
                <a:cs typeface="Calibri" panose="020F0502020204030204" pitchFamily="34" charset="0"/>
              </a:rPr>
              <a:t>Avoir un </a:t>
            </a:r>
            <a:r>
              <a:rPr lang="fr-CH" sz="2000" b="1" dirty="0">
                <a:solidFill>
                  <a:schemeClr val="tx1"/>
                </a:solidFill>
                <a:latin typeface="Calibri" panose="020F0502020204030204" pitchFamily="34" charset="0"/>
                <a:cs typeface="Calibri" panose="020F0502020204030204" pitchFamily="34" charset="0"/>
              </a:rPr>
              <a:t>service de santé au travail </a:t>
            </a:r>
            <a:r>
              <a:rPr lang="fr-CH" sz="2000" dirty="0">
                <a:solidFill>
                  <a:schemeClr val="tx1"/>
                </a:solidFill>
                <a:latin typeface="Calibri" panose="020F0502020204030204" pitchFamily="34" charset="0"/>
                <a:cs typeface="Calibri" panose="020F0502020204030204" pitchFamily="34" charset="0"/>
              </a:rPr>
              <a:t>ou une personne ressource</a:t>
            </a:r>
          </a:p>
          <a:p>
            <a:pPr algn="just">
              <a:lnSpc>
                <a:spcPct val="113000"/>
              </a:lnSpc>
              <a:spcBef>
                <a:spcPts val="1200"/>
              </a:spcBef>
            </a:pPr>
            <a:r>
              <a:rPr lang="fr-CH" sz="2000" dirty="0">
                <a:solidFill>
                  <a:schemeClr val="tx1"/>
                </a:solidFill>
                <a:latin typeface="Calibri" panose="020F0502020204030204" pitchFamily="34" charset="0"/>
                <a:cs typeface="Calibri" panose="020F0502020204030204" pitchFamily="34" charset="0"/>
              </a:rPr>
              <a:t>Faire </a:t>
            </a:r>
            <a:r>
              <a:rPr lang="fr-CH" sz="2000" b="1" dirty="0">
                <a:solidFill>
                  <a:schemeClr val="tx1"/>
                </a:solidFill>
                <a:latin typeface="Calibri" panose="020F0502020204030204" pitchFamily="34" charset="0"/>
                <a:cs typeface="Calibri" panose="020F0502020204030204" pitchFamily="34" charset="0"/>
              </a:rPr>
              <a:t>participer</a:t>
            </a:r>
            <a:r>
              <a:rPr lang="fr-CH" sz="2000" dirty="0">
                <a:solidFill>
                  <a:schemeClr val="tx1"/>
                </a:solidFill>
                <a:latin typeface="Calibri" panose="020F0502020204030204" pitchFamily="34" charset="0"/>
                <a:cs typeface="Calibri" panose="020F0502020204030204" pitchFamily="34" charset="0"/>
              </a:rPr>
              <a:t> les travailleuses à la mise en place des mesures de protection</a:t>
            </a:r>
          </a:p>
          <a:p>
            <a:pPr algn="just">
              <a:lnSpc>
                <a:spcPct val="113000"/>
              </a:lnSpc>
              <a:spcBef>
                <a:spcPts val="1200"/>
              </a:spcBef>
            </a:pPr>
            <a:r>
              <a:rPr lang="fr-CH" sz="2000" dirty="0">
                <a:solidFill>
                  <a:schemeClr val="tx1"/>
                </a:solidFill>
                <a:latin typeface="Calibri" panose="020F0502020204030204" pitchFamily="34" charset="0"/>
                <a:cs typeface="Calibri" panose="020F0502020204030204" pitchFamily="34" charset="0"/>
              </a:rPr>
              <a:t>Adapter le travail en fonction de certains </a:t>
            </a:r>
            <a:r>
              <a:rPr lang="fr-CH" sz="2000" b="1" dirty="0">
                <a:solidFill>
                  <a:schemeClr val="tx1"/>
                </a:solidFill>
                <a:latin typeface="Calibri" panose="020F0502020204030204" pitchFamily="34" charset="0"/>
                <a:cs typeface="Calibri" panose="020F0502020204030204" pitchFamily="34" charset="0"/>
              </a:rPr>
              <a:t>besoins individuels particuliers </a:t>
            </a:r>
            <a:r>
              <a:rPr lang="fr-CH" sz="2000" dirty="0">
                <a:solidFill>
                  <a:schemeClr val="tx1"/>
                </a:solidFill>
                <a:latin typeface="Calibri" panose="020F0502020204030204" pitchFamily="34" charset="0"/>
                <a:cs typeface="Calibri" panose="020F0502020204030204" pitchFamily="34" charset="0"/>
              </a:rPr>
              <a:t>(p.ex. siège adapté, situations subjectivement pénible…)</a:t>
            </a:r>
            <a:endParaRPr lang="fr-FR" sz="2000" dirty="0">
              <a:solidFill>
                <a:schemeClr val="tx1"/>
              </a:solidFill>
              <a:latin typeface="Calibri" panose="020F0502020204030204" pitchFamily="34" charset="0"/>
              <a:cs typeface="Calibri" panose="020F0502020204030204" pitchFamily="34" charset="0"/>
            </a:endParaRPr>
          </a:p>
          <a:p>
            <a:pPr algn="just">
              <a:lnSpc>
                <a:spcPct val="113000"/>
              </a:lnSpc>
              <a:spcBef>
                <a:spcPts val="1200"/>
              </a:spcBef>
            </a:pPr>
            <a:r>
              <a:rPr lang="fr-FR" sz="2000" dirty="0">
                <a:solidFill>
                  <a:schemeClr val="tx1"/>
                </a:solidFill>
                <a:latin typeface="Calibri" panose="020F0502020204030204" pitchFamily="34" charset="0"/>
                <a:cs typeface="Calibri" panose="020F0502020204030204" pitchFamily="34" charset="0"/>
              </a:rPr>
              <a:t>Favoriser la </a:t>
            </a:r>
            <a:r>
              <a:rPr lang="fr-FR" sz="2000" b="1" dirty="0">
                <a:solidFill>
                  <a:schemeClr val="tx1"/>
                </a:solidFill>
                <a:latin typeface="Calibri" panose="020F0502020204030204" pitchFamily="34" charset="0"/>
                <a:cs typeface="Calibri" panose="020F0502020204030204" pitchFamily="34" charset="0"/>
              </a:rPr>
              <a:t>qualité des conditions de travail </a:t>
            </a:r>
            <a:r>
              <a:rPr lang="fr-FR" sz="2000" dirty="0">
                <a:solidFill>
                  <a:schemeClr val="tx1"/>
                </a:solidFill>
                <a:latin typeface="Calibri" panose="020F0502020204030204" pitchFamily="34" charset="0"/>
                <a:cs typeface="Calibri" panose="020F0502020204030204" pitchFamily="34" charset="0"/>
              </a:rPr>
              <a:t>en général (charge de travail, stress…)</a:t>
            </a:r>
          </a:p>
          <a:p>
            <a:pPr algn="just">
              <a:lnSpc>
                <a:spcPct val="113000"/>
              </a:lnSpc>
              <a:spcBef>
                <a:spcPts val="1200"/>
              </a:spcBef>
            </a:pPr>
            <a:r>
              <a:rPr lang="fr-FR" sz="2000" dirty="0">
                <a:solidFill>
                  <a:schemeClr val="tx1"/>
                </a:solidFill>
                <a:latin typeface="Calibri" panose="020F0502020204030204" pitchFamily="34" charset="0"/>
                <a:cs typeface="Calibri" panose="020F0502020204030204" pitchFamily="34" charset="0"/>
              </a:rPr>
              <a:t>Ne pas surcharger les </a:t>
            </a:r>
            <a:r>
              <a:rPr lang="fr-FR" sz="2000" b="1" dirty="0">
                <a:solidFill>
                  <a:schemeClr val="tx1"/>
                </a:solidFill>
                <a:latin typeface="Calibri" panose="020F0502020204030204" pitchFamily="34" charset="0"/>
                <a:cs typeface="Calibri" panose="020F0502020204030204" pitchFamily="34" charset="0"/>
              </a:rPr>
              <a:t>collègues</a:t>
            </a:r>
            <a:r>
              <a:rPr lang="fr-FR" sz="2000" dirty="0">
                <a:solidFill>
                  <a:schemeClr val="tx1"/>
                </a:solidFill>
                <a:latin typeface="Calibri" panose="020F0502020204030204" pitchFamily="34" charset="0"/>
                <a:cs typeface="Calibri" panose="020F0502020204030204" pitchFamily="34" charset="0"/>
              </a:rPr>
              <a:t> afin de conserver un climat d’équipe favorable</a:t>
            </a:r>
          </a:p>
          <a:p>
            <a:pPr algn="just">
              <a:lnSpc>
                <a:spcPct val="113000"/>
              </a:lnSpc>
              <a:spcBef>
                <a:spcPts val="1200"/>
              </a:spcBef>
            </a:pPr>
            <a:endParaRPr lang="fr-FR" sz="2000" dirty="0">
              <a:solidFill>
                <a:schemeClr val="tx1"/>
              </a:solidFill>
              <a:latin typeface="Calibri" panose="020F0502020204030204" pitchFamily="34" charset="0"/>
              <a:cs typeface="Calibri" panose="020F0502020204030204" pitchFamily="34" charset="0"/>
            </a:endParaRPr>
          </a:p>
          <a:p>
            <a:pPr marL="0" indent="0" algn="just">
              <a:lnSpc>
                <a:spcPct val="113000"/>
              </a:lnSpc>
              <a:spcBef>
                <a:spcPts val="1200"/>
              </a:spcBef>
              <a:buNone/>
            </a:pPr>
            <a:r>
              <a:rPr lang="fr-FR" dirty="0">
                <a:solidFill>
                  <a:schemeClr val="tx1"/>
                </a:solidFill>
                <a:latin typeface="Calibri" panose="020F0502020204030204" pitchFamily="34" charset="0"/>
                <a:cs typeface="Calibri" panose="020F0502020204030204" pitchFamily="34" charset="0"/>
              </a:rPr>
              <a:t>(</a:t>
            </a:r>
            <a:r>
              <a:rPr lang="fr-FR" dirty="0">
                <a:latin typeface="Calibri" panose="020F0502020204030204" pitchFamily="34" charset="0"/>
              </a:rPr>
              <a:t>Probst, Abderhalden-Zellweger, Politis Mercier, Danuser, &amp; Krief, 2021)</a:t>
            </a:r>
            <a:endParaRPr lang="fr-FR"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7723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2"/>
          <p:cNvSpPr txBox="1">
            <a:spLocks/>
          </p:cNvSpPr>
          <p:nvPr>
            <p:custDataLst>
              <p:tags r:id="rId1"/>
            </p:custDataLst>
          </p:nvPr>
        </p:nvSpPr>
        <p:spPr>
          <a:xfrm>
            <a:off x="402567" y="1697113"/>
            <a:ext cx="11208239" cy="4436713"/>
          </a:xfrm>
          <a:prstGeom prst="rect">
            <a:avLst/>
          </a:prstGeom>
        </p:spPr>
        <p:txBody>
          <a:bodyPr vert="horz" lIns="91440" tIns="45720" rIns="91440" bIns="45720" rtlCol="0" anchor="t">
            <a:normAutofit/>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algn="just"/>
            <a:r>
              <a:rPr lang="fr-FR" dirty="0">
                <a:solidFill>
                  <a:schemeClr val="tx1">
                    <a:lumMod val="65000"/>
                    <a:lumOff val="35000"/>
                  </a:schemeClr>
                </a:solidFill>
                <a:hlinkClick r:id="rId6">
                  <a:extLst>
                    <a:ext uri="{A12FA001-AC4F-418D-AE19-62706E023703}">
                      <ahyp:hlinkClr xmlns:ahyp="http://schemas.microsoft.com/office/drawing/2018/hyperlinkcolor" xmlns="" val="tx"/>
                    </a:ext>
                  </a:extLst>
                </a:hlinkClick>
              </a:rPr>
              <a:t>Protection de la maternité - Informations à l’intention des salariées enceintes, venant d’accoucher ou qui allaitent (admin.ch)</a:t>
            </a:r>
            <a:endParaRPr lang="fr-FR" dirty="0">
              <a:solidFill>
                <a:schemeClr val="tx1">
                  <a:lumMod val="65000"/>
                  <a:lumOff val="35000"/>
                </a:schemeClr>
              </a:solidFill>
            </a:endParaRPr>
          </a:p>
          <a:p>
            <a:pPr algn="just"/>
            <a:r>
              <a:rPr lang="fr-FR" dirty="0">
                <a:solidFill>
                  <a:schemeClr val="tx1">
                    <a:lumMod val="65000"/>
                    <a:lumOff val="35000"/>
                  </a:schemeClr>
                </a:solidFill>
                <a:hlinkClick r:id="rId7">
                  <a:extLst>
                    <a:ext uri="{A12FA001-AC4F-418D-AE19-62706E023703}">
                      <ahyp:hlinkClr xmlns:ahyp="http://schemas.microsoft.com/office/drawing/2018/hyperlinkcolor" xmlns="" val="tx"/>
                    </a:ext>
                  </a:extLst>
                </a:hlinkClick>
              </a:rPr>
              <a:t>Protection de la maternité et mesures de protection (admin.ch)</a:t>
            </a:r>
            <a:r>
              <a:rPr lang="fr-FR" dirty="0">
                <a:solidFill>
                  <a:schemeClr val="tx1">
                    <a:lumMod val="65000"/>
                    <a:lumOff val="35000"/>
                  </a:schemeClr>
                </a:solidFill>
              </a:rPr>
              <a:t>  - tableaux synoptiques</a:t>
            </a:r>
          </a:p>
          <a:p>
            <a:pPr algn="just"/>
            <a:r>
              <a:rPr lang="en-US" dirty="0">
                <a:solidFill>
                  <a:srgbClr val="828282"/>
                </a:solidFill>
                <a:hlinkClick r:id="rId8">
                  <a:extLst>
                    <a:ext uri="{A12FA001-AC4F-418D-AE19-62706E023703}">
                      <ahyp:hlinkClr xmlns:ahyp="http://schemas.microsoft.com/office/drawing/2018/hyperlinkcolor" xmlns="" val="tx"/>
                    </a:ext>
                  </a:extLst>
                </a:hlinkClick>
              </a:rPr>
              <a:t>Mama Work Rights. – Dein Kind, Dein Job, </a:t>
            </a:r>
            <a:r>
              <a:rPr lang="en-US" dirty="0" err="1">
                <a:solidFill>
                  <a:srgbClr val="828282"/>
                </a:solidFill>
                <a:hlinkClick r:id="rId8">
                  <a:extLst>
                    <a:ext uri="{A12FA001-AC4F-418D-AE19-62706E023703}">
                      <ahyp:hlinkClr xmlns:ahyp="http://schemas.microsoft.com/office/drawing/2018/hyperlinkcolor" xmlns="" val="tx"/>
                    </a:ext>
                  </a:extLst>
                </a:hlinkClick>
              </a:rPr>
              <a:t>Deine</a:t>
            </a:r>
            <a:r>
              <a:rPr lang="en-US" dirty="0">
                <a:solidFill>
                  <a:srgbClr val="828282"/>
                </a:solidFill>
                <a:hlinkClick r:id="rId8">
                  <a:extLst>
                    <a:ext uri="{A12FA001-AC4F-418D-AE19-62706E023703}">
                      <ahyp:hlinkClr xmlns:ahyp="http://schemas.microsoft.com/office/drawing/2018/hyperlinkcolor" xmlns="" val="tx"/>
                    </a:ext>
                  </a:extLst>
                </a:hlinkClick>
              </a:rPr>
              <a:t> </a:t>
            </a:r>
            <a:r>
              <a:rPr lang="en-US" dirty="0" err="1">
                <a:solidFill>
                  <a:srgbClr val="828282"/>
                </a:solidFill>
                <a:hlinkClick r:id="rId8">
                  <a:extLst>
                    <a:ext uri="{A12FA001-AC4F-418D-AE19-62706E023703}">
                      <ahyp:hlinkClr xmlns:ahyp="http://schemas.microsoft.com/office/drawing/2018/hyperlinkcolor" xmlns="" val="tx"/>
                    </a:ext>
                  </a:extLst>
                </a:hlinkClick>
              </a:rPr>
              <a:t>Rechte</a:t>
            </a:r>
            <a:r>
              <a:rPr lang="en-US" dirty="0">
                <a:solidFill>
                  <a:schemeClr val="tx1">
                    <a:lumMod val="65000"/>
                    <a:lumOff val="35000"/>
                  </a:schemeClr>
                </a:solidFill>
                <a:hlinkClick r:id="rId8">
                  <a:extLst>
                    <a:ext uri="{A12FA001-AC4F-418D-AE19-62706E023703}">
                      <ahyp:hlinkClr xmlns:ahyp="http://schemas.microsoft.com/office/drawing/2018/hyperlinkcolor" xmlns="" val="tx"/>
                    </a:ext>
                  </a:extLst>
                </a:hlinkClick>
              </a:rPr>
              <a:t>!</a:t>
            </a:r>
            <a:r>
              <a:rPr lang="en-US" dirty="0">
                <a:solidFill>
                  <a:schemeClr val="tx1">
                    <a:lumMod val="65000"/>
                    <a:lumOff val="35000"/>
                  </a:schemeClr>
                </a:solidFill>
              </a:rPr>
              <a:t> – site </a:t>
            </a:r>
            <a:r>
              <a:rPr lang="en-US" dirty="0" err="1">
                <a:solidFill>
                  <a:schemeClr val="tx1">
                    <a:lumMod val="65000"/>
                    <a:lumOff val="35000"/>
                  </a:schemeClr>
                </a:solidFill>
              </a:rPr>
              <a:t>multilingue</a:t>
            </a:r>
            <a:endParaRPr lang="fr-FR" dirty="0">
              <a:solidFill>
                <a:schemeClr val="tx1">
                  <a:lumMod val="65000"/>
                  <a:lumOff val="35000"/>
                </a:schemeClr>
              </a:solidFill>
            </a:endParaRPr>
          </a:p>
          <a:p>
            <a:pPr algn="just"/>
            <a:r>
              <a:rPr lang="fr-FR" dirty="0" err="1">
                <a:solidFill>
                  <a:srgbClr val="828282"/>
                </a:solidFill>
                <a:hlinkClick r:id="rId9">
                  <a:extLst>
                    <a:ext uri="{A12FA001-AC4F-418D-AE19-62706E023703}">
                      <ahyp:hlinkClr xmlns:ahyp="http://schemas.microsoft.com/office/drawing/2018/hyperlinkcolor" xmlns="" val="tx"/>
                    </a:ext>
                  </a:extLst>
                </a:hlinkClick>
              </a:rPr>
              <a:t>Mamagenda</a:t>
            </a:r>
            <a:r>
              <a:rPr lang="fr-FR" dirty="0">
                <a:solidFill>
                  <a:schemeClr val="tx1">
                    <a:lumMod val="65000"/>
                    <a:lumOff val="35000"/>
                  </a:schemeClr>
                </a:solidFill>
                <a:hlinkClick r:id="rId9">
                  <a:extLst>
                    <a:ext uri="{A12FA001-AC4F-418D-AE19-62706E023703}">
                      <ahyp:hlinkClr xmlns:ahyp="http://schemas.microsoft.com/office/drawing/2018/hyperlinkcolor" xmlns="" val="tx"/>
                    </a:ext>
                  </a:extLst>
                </a:hlinkClick>
              </a:rPr>
              <a:t> - Pour organiser la grossesse à la place de travail</a:t>
            </a:r>
            <a:endParaRPr lang="fr-FR"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2" name="Titre 1"/>
          <p:cNvSpPr>
            <a:spLocks noGrp="1"/>
          </p:cNvSpPr>
          <p:nvPr>
            <p:ph type="title"/>
            <p:custDataLst>
              <p:tags r:id="rId2"/>
            </p:custDataLst>
          </p:nvPr>
        </p:nvSpPr>
        <p:spPr>
          <a:xfrm>
            <a:off x="581192" y="724174"/>
            <a:ext cx="11029616" cy="494596"/>
          </a:xfrm>
        </p:spPr>
        <p:txBody>
          <a:bodyPr>
            <a:noAutofit/>
          </a:bodyPr>
          <a:lstStyle/>
          <a:p>
            <a:pPr algn="just"/>
            <a:r>
              <a:rPr lang="fr-FR" dirty="0"/>
              <a:t>Où trouver plus d’informations sur la législation?</a:t>
            </a:r>
          </a:p>
        </p:txBody>
      </p:sp>
      <p:sp>
        <p:nvSpPr>
          <p:cNvPr id="4" name="Espace réservé du numéro de diapositive 3"/>
          <p:cNvSpPr>
            <a:spLocks noGrp="1"/>
          </p:cNvSpPr>
          <p:nvPr>
            <p:ph type="sldNum" sz="quarter" idx="12"/>
            <p:custDataLst>
              <p:tags r:id="rId3"/>
            </p:custDataLst>
          </p:nvPr>
        </p:nvSpPr>
        <p:spPr/>
        <p:txBody>
          <a:bodyPr/>
          <a:lstStyle/>
          <a:p>
            <a:fld id="{D57F1E4F-1CFF-5643-939E-217C01CDF565}" type="slidenum">
              <a:rPr lang="fr-FR" smtClean="0"/>
              <a:pPr/>
              <a:t>23</a:t>
            </a:fld>
            <a:endParaRPr lang="fr-FR"/>
          </a:p>
        </p:txBody>
      </p:sp>
      <p:pic>
        <p:nvPicPr>
          <p:cNvPr id="3" name="Image 2">
            <a:extLst>
              <a:ext uri="{FF2B5EF4-FFF2-40B4-BE49-F238E27FC236}">
                <a16:creationId xmlns:a16="http://schemas.microsoft.com/office/drawing/2014/main" id="{4D97CC5F-4750-74D9-1EC8-F7614960F615}"/>
              </a:ext>
            </a:extLst>
          </p:cNvPr>
          <p:cNvPicPr>
            <a:picLocks noChangeAspect="1"/>
          </p:cNvPicPr>
          <p:nvPr/>
        </p:nvPicPr>
        <p:blipFill>
          <a:blip r:embed="rId10"/>
          <a:stretch>
            <a:fillRect/>
          </a:stretch>
        </p:blipFill>
        <p:spPr>
          <a:xfrm>
            <a:off x="10092212" y="4519986"/>
            <a:ext cx="1332380" cy="1902254"/>
          </a:xfrm>
          <a:prstGeom prst="rect">
            <a:avLst/>
          </a:prstGeom>
        </p:spPr>
      </p:pic>
      <p:pic>
        <p:nvPicPr>
          <p:cNvPr id="5" name="Image 4">
            <a:extLst>
              <a:ext uri="{FF2B5EF4-FFF2-40B4-BE49-F238E27FC236}">
                <a16:creationId xmlns:a16="http://schemas.microsoft.com/office/drawing/2014/main" id="{CD59A340-0774-BC29-0382-BC9F6577C410}"/>
              </a:ext>
            </a:extLst>
          </p:cNvPr>
          <p:cNvPicPr>
            <a:picLocks noChangeAspect="1"/>
          </p:cNvPicPr>
          <p:nvPr/>
        </p:nvPicPr>
        <p:blipFill>
          <a:blip r:embed="rId11"/>
          <a:stretch>
            <a:fillRect/>
          </a:stretch>
        </p:blipFill>
        <p:spPr>
          <a:xfrm>
            <a:off x="8270998" y="4519985"/>
            <a:ext cx="1281312" cy="1875091"/>
          </a:xfrm>
          <a:prstGeom prst="rect">
            <a:avLst/>
          </a:prstGeom>
        </p:spPr>
      </p:pic>
      <p:pic>
        <p:nvPicPr>
          <p:cNvPr id="6" name="Image 5">
            <a:extLst>
              <a:ext uri="{FF2B5EF4-FFF2-40B4-BE49-F238E27FC236}">
                <a16:creationId xmlns:a16="http://schemas.microsoft.com/office/drawing/2014/main" id="{B848E275-6346-B22B-0534-1A9E7C2C7FEC}"/>
              </a:ext>
            </a:extLst>
          </p:cNvPr>
          <p:cNvPicPr>
            <a:picLocks noChangeAspect="1"/>
          </p:cNvPicPr>
          <p:nvPr/>
        </p:nvPicPr>
        <p:blipFill>
          <a:blip r:embed="rId12"/>
          <a:stretch>
            <a:fillRect/>
          </a:stretch>
        </p:blipFill>
        <p:spPr>
          <a:xfrm>
            <a:off x="6361956" y="4509120"/>
            <a:ext cx="1352287" cy="1913120"/>
          </a:xfrm>
          <a:prstGeom prst="rect">
            <a:avLst/>
          </a:prstGeom>
        </p:spPr>
      </p:pic>
    </p:spTree>
    <p:extLst>
      <p:ext uri="{BB962C8B-B14F-4D97-AF65-F5344CB8AC3E}">
        <p14:creationId xmlns:p14="http://schemas.microsoft.com/office/powerpoint/2010/main" val="3232621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F5BA5B2-A0A2-464A-902C-F1C429AB90D6}"/>
              </a:ext>
            </a:extLst>
          </p:cNvPr>
          <p:cNvSpPr>
            <a:spLocks noGrp="1"/>
          </p:cNvSpPr>
          <p:nvPr>
            <p:ph type="title"/>
            <p:custDataLst>
              <p:tags r:id="rId1"/>
            </p:custDataLst>
          </p:nvPr>
        </p:nvSpPr>
        <p:spPr/>
        <p:txBody>
          <a:bodyPr/>
          <a:lstStyle/>
          <a:p>
            <a:r>
              <a:rPr lang="fr-FR" dirty="0"/>
              <a:t>Références</a:t>
            </a:r>
            <a:endParaRPr lang="fr-CH" dirty="0"/>
          </a:p>
        </p:txBody>
      </p:sp>
      <p:sp>
        <p:nvSpPr>
          <p:cNvPr id="3" name="Espace réservé du contenu 2">
            <a:extLst>
              <a:ext uri="{FF2B5EF4-FFF2-40B4-BE49-F238E27FC236}">
                <a16:creationId xmlns:a16="http://schemas.microsoft.com/office/drawing/2014/main" id="{959A82FF-E318-4B87-8D0A-736DF4C31755}"/>
              </a:ext>
            </a:extLst>
          </p:cNvPr>
          <p:cNvSpPr>
            <a:spLocks noGrp="1"/>
          </p:cNvSpPr>
          <p:nvPr>
            <p:ph idx="1"/>
            <p:custDataLst>
              <p:tags r:id="rId2"/>
            </p:custDataLst>
          </p:nvPr>
        </p:nvSpPr>
        <p:spPr>
          <a:xfrm>
            <a:off x="581192" y="1700807"/>
            <a:ext cx="11029615" cy="4981253"/>
          </a:xfrm>
        </p:spPr>
        <p:txBody>
          <a:bodyPr>
            <a:normAutofit lnSpcReduction="10000"/>
          </a:bodyPr>
          <a:lstStyle/>
          <a:p>
            <a:r>
              <a:rPr lang="fr-CH" sz="1200" dirty="0">
                <a:latin typeface="Calibri" panose="020F0502020204030204" pitchFamily="34" charset="0"/>
              </a:rPr>
              <a:t>Abderhalden-Zellweger, A., Probst, I., Politis Mercier, M.-P., Zenoni, M., Wild, P., Danuser, B., &amp; Krief, P. (2021). </a:t>
            </a:r>
            <a:r>
              <a:rPr lang="fr-CH" sz="1200" dirty="0" err="1">
                <a:latin typeface="Calibri" panose="020F0502020204030204" pitchFamily="34" charset="0"/>
              </a:rPr>
              <a:t>Implementation</a:t>
            </a:r>
            <a:r>
              <a:rPr lang="fr-CH" sz="1200" dirty="0">
                <a:latin typeface="Calibri" panose="020F0502020204030204" pitchFamily="34" charset="0"/>
              </a:rPr>
              <a:t> of the </a:t>
            </a:r>
            <a:r>
              <a:rPr lang="fr-CH" sz="1200" dirty="0" err="1">
                <a:latin typeface="Calibri" panose="020F0502020204030204" pitchFamily="34" charset="0"/>
              </a:rPr>
              <a:t>Swiss</a:t>
            </a:r>
            <a:r>
              <a:rPr lang="fr-CH" sz="1200" dirty="0">
                <a:latin typeface="Calibri" panose="020F0502020204030204" pitchFamily="34" charset="0"/>
              </a:rPr>
              <a:t> </a:t>
            </a:r>
            <a:r>
              <a:rPr lang="fr-CH" sz="1200" dirty="0" err="1">
                <a:latin typeface="Calibri" panose="020F0502020204030204" pitchFamily="34" charset="0"/>
              </a:rPr>
              <a:t>Ordinance</a:t>
            </a:r>
            <a:r>
              <a:rPr lang="fr-CH" sz="1200" dirty="0">
                <a:latin typeface="Calibri" panose="020F0502020204030204" pitchFamily="34" charset="0"/>
              </a:rPr>
              <a:t> on </a:t>
            </a:r>
            <a:r>
              <a:rPr lang="fr-CH" sz="1200" dirty="0" err="1">
                <a:latin typeface="Calibri" panose="020F0502020204030204" pitchFamily="34" charset="0"/>
              </a:rPr>
              <a:t>Maternity</a:t>
            </a:r>
            <a:r>
              <a:rPr lang="fr-CH" sz="1200" dirty="0">
                <a:latin typeface="Calibri" panose="020F0502020204030204" pitchFamily="34" charset="0"/>
              </a:rPr>
              <a:t> Protection at Work in </a:t>
            </a:r>
            <a:r>
              <a:rPr lang="fr-CH" sz="1200" dirty="0" err="1">
                <a:latin typeface="Calibri" panose="020F0502020204030204" pitchFamily="34" charset="0"/>
              </a:rPr>
              <a:t>companies</a:t>
            </a:r>
            <a:r>
              <a:rPr lang="fr-CH" sz="1200" dirty="0">
                <a:latin typeface="Calibri" panose="020F0502020204030204" pitchFamily="34" charset="0"/>
              </a:rPr>
              <a:t> in French-</a:t>
            </a:r>
            <a:r>
              <a:rPr lang="fr-CH" sz="1200" dirty="0" err="1">
                <a:latin typeface="Calibri" panose="020F0502020204030204" pitchFamily="34" charset="0"/>
              </a:rPr>
              <a:t>speaking</a:t>
            </a:r>
            <a:r>
              <a:rPr lang="fr-CH" sz="1200" dirty="0">
                <a:latin typeface="Calibri" panose="020F0502020204030204" pitchFamily="34" charset="0"/>
              </a:rPr>
              <a:t> </a:t>
            </a:r>
            <a:r>
              <a:rPr lang="fr-CH" sz="1200" dirty="0" err="1">
                <a:latin typeface="Calibri" panose="020F0502020204030204" pitchFamily="34" charset="0"/>
              </a:rPr>
              <a:t>Switzerland</a:t>
            </a:r>
            <a:r>
              <a:rPr lang="fr-CH" sz="1200" dirty="0">
                <a:latin typeface="Calibri" panose="020F0502020204030204" pitchFamily="34" charset="0"/>
              </a:rPr>
              <a:t>. </a:t>
            </a:r>
            <a:r>
              <a:rPr lang="fr-CH" sz="1200" i="1" dirty="0">
                <a:latin typeface="Calibri" panose="020F0502020204030204" pitchFamily="34" charset="0"/>
              </a:rPr>
              <a:t>WORK: A Journal of Prevention, </a:t>
            </a:r>
            <a:r>
              <a:rPr lang="fr-CH" sz="1200" i="1" dirty="0" err="1">
                <a:latin typeface="Calibri" panose="020F0502020204030204" pitchFamily="34" charset="0"/>
              </a:rPr>
              <a:t>Assessment</a:t>
            </a:r>
            <a:r>
              <a:rPr lang="fr-CH" sz="1200" i="1" dirty="0">
                <a:latin typeface="Calibri" panose="020F0502020204030204" pitchFamily="34" charset="0"/>
              </a:rPr>
              <a:t> &amp; </a:t>
            </a:r>
            <a:r>
              <a:rPr lang="fr-CH" sz="1200" i="1" dirty="0" err="1">
                <a:latin typeface="Calibri" panose="020F0502020204030204" pitchFamily="34" charset="0"/>
              </a:rPr>
              <a:t>Rehabilitation</a:t>
            </a:r>
            <a:r>
              <a:rPr lang="fr-CH" sz="1200" i="1" dirty="0">
                <a:latin typeface="Calibri" panose="020F0502020204030204" pitchFamily="34" charset="0"/>
              </a:rPr>
              <a:t>, 69(</a:t>
            </a:r>
            <a:r>
              <a:rPr lang="fr-CH" sz="1200" dirty="0">
                <a:latin typeface="Calibri" panose="020F0502020204030204" pitchFamily="34" charset="0"/>
              </a:rPr>
              <a:t>1), 157-172. https://doi.org/10.3233/WOR-213465 </a:t>
            </a:r>
          </a:p>
          <a:p>
            <a:pPr marR="0"/>
            <a:r>
              <a:rPr lang="fr-CH" sz="1200" dirty="0">
                <a:latin typeface="Calibri" panose="020F0502020204030204" pitchFamily="34" charset="0"/>
              </a:rPr>
              <a:t>Abderhalden-Zellweger, A., Probst, I., Politis Mercier, M.-P., Danuser, B., &amp; Krief, P. (2021). </a:t>
            </a:r>
            <a:r>
              <a:rPr lang="fr-CH" sz="1200" dirty="0" err="1">
                <a:latin typeface="Calibri" panose="020F0502020204030204" pitchFamily="34" charset="0"/>
              </a:rPr>
              <a:t>Protecting</a:t>
            </a:r>
            <a:r>
              <a:rPr lang="fr-CH" sz="1200" dirty="0">
                <a:latin typeface="Calibri" panose="020F0502020204030204" pitchFamily="34" charset="0"/>
              </a:rPr>
              <a:t> </a:t>
            </a:r>
            <a:r>
              <a:rPr lang="fr-CH" sz="1200" dirty="0" err="1">
                <a:latin typeface="Calibri" panose="020F0502020204030204" pitchFamily="34" charset="0"/>
              </a:rPr>
              <a:t>pregnancy</a:t>
            </a:r>
            <a:r>
              <a:rPr lang="fr-CH" sz="1200" dirty="0">
                <a:latin typeface="Calibri" panose="020F0502020204030204" pitchFamily="34" charset="0"/>
              </a:rPr>
              <a:t> at </a:t>
            </a:r>
            <a:r>
              <a:rPr lang="fr-CH" sz="1200" dirty="0" err="1">
                <a:latin typeface="Calibri" panose="020F0502020204030204" pitchFamily="34" charset="0"/>
              </a:rPr>
              <a:t>work</a:t>
            </a:r>
            <a:r>
              <a:rPr lang="fr-CH" sz="1200" dirty="0">
                <a:latin typeface="Calibri" panose="020F0502020204030204" pitchFamily="34" charset="0"/>
              </a:rPr>
              <a:t>: Normative </a:t>
            </a:r>
            <a:r>
              <a:rPr lang="fr-CH" sz="1200" dirty="0" err="1">
                <a:latin typeface="Calibri" panose="020F0502020204030204" pitchFamily="34" charset="0"/>
              </a:rPr>
              <a:t>safety</a:t>
            </a:r>
            <a:r>
              <a:rPr lang="fr-CH" sz="1200" dirty="0">
                <a:latin typeface="Calibri" panose="020F0502020204030204" pitchFamily="34" charset="0"/>
              </a:rPr>
              <a:t> </a:t>
            </a:r>
            <a:r>
              <a:rPr lang="fr-CH" sz="1200" dirty="0" err="1">
                <a:latin typeface="Calibri" panose="020F0502020204030204" pitchFamily="34" charset="0"/>
              </a:rPr>
              <a:t>measures</a:t>
            </a:r>
            <a:r>
              <a:rPr lang="fr-CH" sz="1200" dirty="0">
                <a:latin typeface="Calibri" panose="020F0502020204030204" pitchFamily="34" charset="0"/>
              </a:rPr>
              <a:t> and </a:t>
            </a:r>
            <a:r>
              <a:rPr lang="fr-CH" sz="1200" dirty="0" err="1">
                <a:latin typeface="Calibri" panose="020F0502020204030204" pitchFamily="34" charset="0"/>
              </a:rPr>
              <a:t>employees</a:t>
            </a:r>
            <a:r>
              <a:rPr lang="fr-CH" sz="1200" dirty="0">
                <a:latin typeface="Calibri" panose="020F0502020204030204" pitchFamily="34" charset="0"/>
              </a:rPr>
              <a:t>’ </a:t>
            </a:r>
            <a:r>
              <a:rPr lang="fr-CH" sz="1200" dirty="0" err="1">
                <a:latin typeface="Calibri" panose="020F0502020204030204" pitchFamily="34" charset="0"/>
              </a:rPr>
              <a:t>safety</a:t>
            </a:r>
            <a:r>
              <a:rPr lang="fr-CH" sz="1200" dirty="0">
                <a:latin typeface="Calibri" panose="020F0502020204030204" pitchFamily="34" charset="0"/>
              </a:rPr>
              <a:t> </a:t>
            </a:r>
            <a:r>
              <a:rPr lang="fr-CH" sz="1200" dirty="0" err="1">
                <a:latin typeface="Calibri" panose="020F0502020204030204" pitchFamily="34" charset="0"/>
              </a:rPr>
              <a:t>strategies</a:t>
            </a:r>
            <a:r>
              <a:rPr lang="fr-CH" sz="1200" dirty="0">
                <a:latin typeface="Calibri" panose="020F0502020204030204" pitchFamily="34" charset="0"/>
              </a:rPr>
              <a:t> in </a:t>
            </a:r>
            <a:r>
              <a:rPr lang="fr-CH" sz="1200" dirty="0" err="1">
                <a:latin typeface="Calibri" panose="020F0502020204030204" pitchFamily="34" charset="0"/>
              </a:rPr>
              <a:t>reconciling</a:t>
            </a:r>
            <a:r>
              <a:rPr lang="fr-CH" sz="1200" dirty="0">
                <a:latin typeface="Calibri" panose="020F0502020204030204" pitchFamily="34" charset="0"/>
              </a:rPr>
              <a:t> </a:t>
            </a:r>
            <a:r>
              <a:rPr lang="fr-CH" sz="1200" dirty="0" err="1">
                <a:latin typeface="Calibri" panose="020F0502020204030204" pitchFamily="34" charset="0"/>
              </a:rPr>
              <a:t>work</a:t>
            </a:r>
            <a:r>
              <a:rPr lang="fr-CH" sz="1200" dirty="0">
                <a:latin typeface="Calibri" panose="020F0502020204030204" pitchFamily="34" charset="0"/>
              </a:rPr>
              <a:t> and </a:t>
            </a:r>
            <a:r>
              <a:rPr lang="fr-CH" sz="1200" dirty="0" err="1">
                <a:latin typeface="Calibri" panose="020F0502020204030204" pitchFamily="34" charset="0"/>
              </a:rPr>
              <a:t>pregnancy</a:t>
            </a:r>
            <a:r>
              <a:rPr lang="fr-CH" sz="1200" dirty="0">
                <a:latin typeface="Calibri" panose="020F0502020204030204" pitchFamily="34" charset="0"/>
              </a:rPr>
              <a:t>. </a:t>
            </a:r>
            <a:r>
              <a:rPr lang="fr-CH" sz="1200" i="1" dirty="0" err="1">
                <a:latin typeface="Calibri" panose="020F0502020204030204" pitchFamily="34" charset="0"/>
              </a:rPr>
              <a:t>Safety</a:t>
            </a:r>
            <a:r>
              <a:rPr lang="fr-CH" sz="1200" i="1" dirty="0">
                <a:latin typeface="Calibri" panose="020F0502020204030204" pitchFamily="34" charset="0"/>
              </a:rPr>
              <a:t> Science, 142. https://doi.org/https://doi.org/10.1016/j.ssci.2021.105387 </a:t>
            </a:r>
          </a:p>
          <a:p>
            <a:pPr marR="0"/>
            <a:r>
              <a:rPr lang="fr-CH" sz="1200" dirty="0">
                <a:latin typeface="Calibri" panose="020F0502020204030204" pitchFamily="34" charset="0"/>
              </a:rPr>
              <a:t>Cai, C., </a:t>
            </a:r>
            <a:r>
              <a:rPr lang="fr-CH" sz="1200" dirty="0" err="1">
                <a:latin typeface="Calibri" panose="020F0502020204030204" pitchFamily="34" charset="0"/>
              </a:rPr>
              <a:t>Vandermeer</a:t>
            </a:r>
            <a:r>
              <a:rPr lang="fr-CH" sz="1200" dirty="0">
                <a:latin typeface="Calibri" panose="020F0502020204030204" pitchFamily="34" charset="0"/>
              </a:rPr>
              <a:t>, B., </a:t>
            </a:r>
            <a:r>
              <a:rPr lang="fr-CH" sz="1200" dirty="0" err="1">
                <a:latin typeface="Calibri" panose="020F0502020204030204" pitchFamily="34" charset="0"/>
              </a:rPr>
              <a:t>Khurana</a:t>
            </a:r>
            <a:r>
              <a:rPr lang="fr-CH" sz="1200" dirty="0">
                <a:latin typeface="Calibri" panose="020F0502020204030204" pitchFamily="34" charset="0"/>
              </a:rPr>
              <a:t>, R., </a:t>
            </a:r>
            <a:r>
              <a:rPr lang="fr-CH" sz="1200" dirty="0" err="1">
                <a:latin typeface="Calibri" panose="020F0502020204030204" pitchFamily="34" charset="0"/>
              </a:rPr>
              <a:t>Nerenberg</a:t>
            </a:r>
            <a:r>
              <a:rPr lang="fr-CH" sz="1200" dirty="0">
                <a:latin typeface="Calibri" panose="020F0502020204030204" pitchFamily="34" charset="0"/>
              </a:rPr>
              <a:t>, K., </a:t>
            </a:r>
            <a:r>
              <a:rPr lang="fr-CH" sz="1200" dirty="0" err="1">
                <a:latin typeface="Calibri" panose="020F0502020204030204" pitchFamily="34" charset="0"/>
              </a:rPr>
              <a:t>Featherstone</a:t>
            </a:r>
            <a:r>
              <a:rPr lang="fr-CH" sz="1200" dirty="0">
                <a:latin typeface="Calibri" panose="020F0502020204030204" pitchFamily="34" charset="0"/>
              </a:rPr>
              <a:t>, R., </a:t>
            </a:r>
            <a:r>
              <a:rPr lang="fr-CH" sz="1200" dirty="0" err="1">
                <a:latin typeface="Calibri" panose="020F0502020204030204" pitchFamily="34" charset="0"/>
              </a:rPr>
              <a:t>Sebastianski</a:t>
            </a:r>
            <a:r>
              <a:rPr lang="fr-CH" sz="1200" dirty="0">
                <a:latin typeface="Calibri" panose="020F0502020204030204" pitchFamily="34" charset="0"/>
              </a:rPr>
              <a:t>, M., &amp; Davenport, M. H. (2020). The impact of </a:t>
            </a:r>
            <a:r>
              <a:rPr lang="fr-CH" sz="1200" dirty="0" err="1">
                <a:latin typeface="Calibri" panose="020F0502020204030204" pitchFamily="34" charset="0"/>
              </a:rPr>
              <a:t>occupational</a:t>
            </a:r>
            <a:r>
              <a:rPr lang="fr-CH" sz="1200" dirty="0">
                <a:latin typeface="Calibri" panose="020F0502020204030204" pitchFamily="34" charset="0"/>
              </a:rPr>
              <a:t> </a:t>
            </a:r>
            <a:r>
              <a:rPr lang="fr-CH" sz="1200" dirty="0" err="1">
                <a:latin typeface="Calibri" panose="020F0502020204030204" pitchFamily="34" charset="0"/>
              </a:rPr>
              <a:t>activities</a:t>
            </a:r>
            <a:r>
              <a:rPr lang="fr-CH" sz="1200" dirty="0">
                <a:latin typeface="Calibri" panose="020F0502020204030204" pitchFamily="34" charset="0"/>
              </a:rPr>
              <a:t> </a:t>
            </a:r>
            <a:r>
              <a:rPr lang="fr-CH" sz="1200" dirty="0" err="1">
                <a:latin typeface="Calibri" panose="020F0502020204030204" pitchFamily="34" charset="0"/>
              </a:rPr>
              <a:t>during</a:t>
            </a:r>
            <a:r>
              <a:rPr lang="fr-CH" sz="1200" dirty="0">
                <a:latin typeface="Calibri" panose="020F0502020204030204" pitchFamily="34" charset="0"/>
              </a:rPr>
              <a:t> </a:t>
            </a:r>
            <a:r>
              <a:rPr lang="fr-CH" sz="1200" dirty="0" err="1">
                <a:latin typeface="Calibri" panose="020F0502020204030204" pitchFamily="34" charset="0"/>
              </a:rPr>
              <a:t>pregnancy</a:t>
            </a:r>
            <a:r>
              <a:rPr lang="fr-CH" sz="1200" dirty="0">
                <a:latin typeface="Calibri" panose="020F0502020204030204" pitchFamily="34" charset="0"/>
              </a:rPr>
              <a:t> on </a:t>
            </a:r>
            <a:r>
              <a:rPr lang="fr-CH" sz="1200" dirty="0" err="1">
                <a:latin typeface="Calibri" panose="020F0502020204030204" pitchFamily="34" charset="0"/>
              </a:rPr>
              <a:t>pregnancy</a:t>
            </a:r>
            <a:r>
              <a:rPr lang="fr-CH" sz="1200" dirty="0">
                <a:latin typeface="Calibri" panose="020F0502020204030204" pitchFamily="34" charset="0"/>
              </a:rPr>
              <a:t> </a:t>
            </a:r>
            <a:r>
              <a:rPr lang="fr-CH" sz="1200" dirty="0" err="1">
                <a:latin typeface="Calibri" panose="020F0502020204030204" pitchFamily="34" charset="0"/>
              </a:rPr>
              <a:t>outcomes</a:t>
            </a:r>
            <a:r>
              <a:rPr lang="fr-CH" sz="1200" dirty="0">
                <a:latin typeface="Calibri" panose="020F0502020204030204" pitchFamily="34" charset="0"/>
              </a:rPr>
              <a:t>: a </a:t>
            </a:r>
            <a:r>
              <a:rPr lang="fr-CH" sz="1200" dirty="0" err="1">
                <a:latin typeface="Calibri" panose="020F0502020204030204" pitchFamily="34" charset="0"/>
              </a:rPr>
              <a:t>systematic</a:t>
            </a:r>
            <a:r>
              <a:rPr lang="fr-CH" sz="1200" dirty="0">
                <a:latin typeface="Calibri" panose="020F0502020204030204" pitchFamily="34" charset="0"/>
              </a:rPr>
              <a:t> </a:t>
            </a:r>
            <a:r>
              <a:rPr lang="fr-CH" sz="1200" dirty="0" err="1">
                <a:latin typeface="Calibri" panose="020F0502020204030204" pitchFamily="34" charset="0"/>
              </a:rPr>
              <a:t>review</a:t>
            </a:r>
            <a:r>
              <a:rPr lang="fr-CH" sz="1200" dirty="0">
                <a:latin typeface="Calibri" panose="020F0502020204030204" pitchFamily="34" charset="0"/>
              </a:rPr>
              <a:t> and </a:t>
            </a:r>
            <a:r>
              <a:rPr lang="fr-CH" sz="1200" dirty="0" err="1">
                <a:latin typeface="Calibri" panose="020F0502020204030204" pitchFamily="34" charset="0"/>
              </a:rPr>
              <a:t>metaanalysis</a:t>
            </a:r>
            <a:r>
              <a:rPr lang="fr-CH" sz="1200" dirty="0">
                <a:latin typeface="Calibri" panose="020F0502020204030204" pitchFamily="34" charset="0"/>
              </a:rPr>
              <a:t>. </a:t>
            </a:r>
            <a:r>
              <a:rPr lang="fr-CH" sz="1200" i="1" dirty="0">
                <a:latin typeface="Calibri" panose="020F0502020204030204" pitchFamily="34" charset="0"/>
              </a:rPr>
              <a:t>Am J </a:t>
            </a:r>
            <a:r>
              <a:rPr lang="fr-CH" sz="1200" i="1" dirty="0" err="1">
                <a:latin typeface="Calibri" panose="020F0502020204030204" pitchFamily="34" charset="0"/>
              </a:rPr>
              <a:t>Obstet</a:t>
            </a:r>
            <a:r>
              <a:rPr lang="fr-CH" sz="1200" i="1" dirty="0">
                <a:latin typeface="Calibri" panose="020F0502020204030204" pitchFamily="34" charset="0"/>
              </a:rPr>
              <a:t> </a:t>
            </a:r>
            <a:r>
              <a:rPr lang="fr-CH" sz="1200" i="1" dirty="0" err="1">
                <a:latin typeface="Calibri" panose="020F0502020204030204" pitchFamily="34" charset="0"/>
              </a:rPr>
              <a:t>Gynecol</a:t>
            </a:r>
            <a:r>
              <a:rPr lang="fr-CH" sz="1200" i="1" dirty="0">
                <a:latin typeface="Calibri" panose="020F0502020204030204" pitchFamily="34" charset="0"/>
              </a:rPr>
              <a:t>, 222(3), 224-238. https://doi.org/10.1016/j.ajog.2019.08.059 </a:t>
            </a:r>
          </a:p>
          <a:p>
            <a:r>
              <a:rPr lang="fr-CH" sz="1200" dirty="0">
                <a:latin typeface="Calibri" panose="020F0502020204030204" pitchFamily="34" charset="0"/>
              </a:rPr>
              <a:t>Cai, C., </a:t>
            </a:r>
            <a:r>
              <a:rPr lang="fr-CH" sz="1200" dirty="0" err="1">
                <a:latin typeface="Calibri" panose="020F0502020204030204" pitchFamily="34" charset="0"/>
              </a:rPr>
              <a:t>Vandermeer</a:t>
            </a:r>
            <a:r>
              <a:rPr lang="fr-CH" sz="1200" dirty="0">
                <a:latin typeface="Calibri" panose="020F0502020204030204" pitchFamily="34" charset="0"/>
              </a:rPr>
              <a:t>, B., </a:t>
            </a:r>
            <a:r>
              <a:rPr lang="fr-CH" sz="1200" dirty="0" err="1">
                <a:latin typeface="Calibri" panose="020F0502020204030204" pitchFamily="34" charset="0"/>
              </a:rPr>
              <a:t>Khurana</a:t>
            </a:r>
            <a:r>
              <a:rPr lang="fr-CH" sz="1200" dirty="0">
                <a:latin typeface="Calibri" panose="020F0502020204030204" pitchFamily="34" charset="0"/>
              </a:rPr>
              <a:t>, R., </a:t>
            </a:r>
            <a:r>
              <a:rPr lang="fr-CH" sz="1200" dirty="0" err="1">
                <a:latin typeface="Calibri" panose="020F0502020204030204" pitchFamily="34" charset="0"/>
              </a:rPr>
              <a:t>Nerenberg</a:t>
            </a:r>
            <a:r>
              <a:rPr lang="fr-CH" sz="1200" dirty="0">
                <a:latin typeface="Calibri" panose="020F0502020204030204" pitchFamily="34" charset="0"/>
              </a:rPr>
              <a:t>, K., </a:t>
            </a:r>
            <a:r>
              <a:rPr lang="fr-CH" sz="1200" dirty="0" err="1">
                <a:latin typeface="Calibri" panose="020F0502020204030204" pitchFamily="34" charset="0"/>
              </a:rPr>
              <a:t>Featherstone</a:t>
            </a:r>
            <a:r>
              <a:rPr lang="fr-CH" sz="1200" dirty="0">
                <a:latin typeface="Calibri" panose="020F0502020204030204" pitchFamily="34" charset="0"/>
              </a:rPr>
              <a:t>, R., </a:t>
            </a:r>
            <a:r>
              <a:rPr lang="fr-CH" sz="1200" dirty="0" err="1">
                <a:latin typeface="Calibri" panose="020F0502020204030204" pitchFamily="34" charset="0"/>
              </a:rPr>
              <a:t>Sebastianski</a:t>
            </a:r>
            <a:r>
              <a:rPr lang="fr-CH" sz="1200" dirty="0">
                <a:latin typeface="Calibri" panose="020F0502020204030204" pitchFamily="34" charset="0"/>
              </a:rPr>
              <a:t>, M., &amp; Davenport, M. H. (2019). The impact of </a:t>
            </a:r>
            <a:r>
              <a:rPr lang="fr-CH" sz="1200" dirty="0" err="1">
                <a:latin typeface="Calibri" panose="020F0502020204030204" pitchFamily="34" charset="0"/>
              </a:rPr>
              <a:t>occupational</a:t>
            </a:r>
            <a:r>
              <a:rPr lang="fr-CH" sz="1200" dirty="0">
                <a:latin typeface="Calibri" panose="020F0502020204030204" pitchFamily="34" charset="0"/>
              </a:rPr>
              <a:t> shift </a:t>
            </a:r>
            <a:r>
              <a:rPr lang="fr-CH" sz="1200" dirty="0" err="1">
                <a:latin typeface="Calibri" panose="020F0502020204030204" pitchFamily="34" charset="0"/>
              </a:rPr>
              <a:t>work</a:t>
            </a:r>
            <a:r>
              <a:rPr lang="fr-CH" sz="1200" dirty="0">
                <a:latin typeface="Calibri" panose="020F0502020204030204" pitchFamily="34" charset="0"/>
              </a:rPr>
              <a:t> and </a:t>
            </a:r>
            <a:r>
              <a:rPr lang="fr-CH" sz="1200" dirty="0" err="1">
                <a:latin typeface="Calibri" panose="020F0502020204030204" pitchFamily="34" charset="0"/>
              </a:rPr>
              <a:t>working</a:t>
            </a:r>
            <a:r>
              <a:rPr lang="fr-CH" sz="1200" dirty="0">
                <a:latin typeface="Calibri" panose="020F0502020204030204" pitchFamily="34" charset="0"/>
              </a:rPr>
              <a:t> </a:t>
            </a:r>
            <a:r>
              <a:rPr lang="fr-CH" sz="1200" dirty="0" err="1">
                <a:latin typeface="Calibri" panose="020F0502020204030204" pitchFamily="34" charset="0"/>
              </a:rPr>
              <a:t>hours</a:t>
            </a:r>
            <a:r>
              <a:rPr lang="fr-CH" sz="1200" dirty="0">
                <a:latin typeface="Calibri" panose="020F0502020204030204" pitchFamily="34" charset="0"/>
              </a:rPr>
              <a:t> </a:t>
            </a:r>
            <a:r>
              <a:rPr lang="fr-CH" sz="1200" dirty="0" err="1">
                <a:latin typeface="Calibri" panose="020F0502020204030204" pitchFamily="34" charset="0"/>
              </a:rPr>
              <a:t>during</a:t>
            </a:r>
            <a:r>
              <a:rPr lang="fr-CH" sz="1200" dirty="0">
                <a:latin typeface="Calibri" panose="020F0502020204030204" pitchFamily="34" charset="0"/>
              </a:rPr>
              <a:t> </a:t>
            </a:r>
            <a:r>
              <a:rPr lang="fr-CH" sz="1200" dirty="0" err="1">
                <a:latin typeface="Calibri" panose="020F0502020204030204" pitchFamily="34" charset="0"/>
              </a:rPr>
              <a:t>pregnancy</a:t>
            </a:r>
            <a:r>
              <a:rPr lang="fr-CH" sz="1200" dirty="0">
                <a:latin typeface="Calibri" panose="020F0502020204030204" pitchFamily="34" charset="0"/>
              </a:rPr>
              <a:t> on </a:t>
            </a:r>
            <a:r>
              <a:rPr lang="fr-CH" sz="1200" dirty="0" err="1">
                <a:latin typeface="Calibri" panose="020F0502020204030204" pitchFamily="34" charset="0"/>
              </a:rPr>
              <a:t>health</a:t>
            </a:r>
            <a:r>
              <a:rPr lang="fr-CH" sz="1200" dirty="0">
                <a:latin typeface="Calibri" panose="020F0502020204030204" pitchFamily="34" charset="0"/>
              </a:rPr>
              <a:t> </a:t>
            </a:r>
            <a:r>
              <a:rPr lang="fr-CH" sz="1200" dirty="0" err="1">
                <a:latin typeface="Calibri" panose="020F0502020204030204" pitchFamily="34" charset="0"/>
              </a:rPr>
              <a:t>outcomes</a:t>
            </a:r>
            <a:r>
              <a:rPr lang="fr-CH" sz="1200" dirty="0">
                <a:latin typeface="Calibri" panose="020F0502020204030204" pitchFamily="34" charset="0"/>
              </a:rPr>
              <a:t>: a </a:t>
            </a:r>
            <a:r>
              <a:rPr lang="fr-CH" sz="1200" dirty="0" err="1">
                <a:latin typeface="Calibri" panose="020F0502020204030204" pitchFamily="34" charset="0"/>
              </a:rPr>
              <a:t>systematic</a:t>
            </a:r>
            <a:r>
              <a:rPr lang="fr-CH" sz="1200" dirty="0">
                <a:latin typeface="Calibri" panose="020F0502020204030204" pitchFamily="34" charset="0"/>
              </a:rPr>
              <a:t> </a:t>
            </a:r>
            <a:r>
              <a:rPr lang="fr-CH" sz="1200" dirty="0" err="1">
                <a:latin typeface="Calibri" panose="020F0502020204030204" pitchFamily="34" charset="0"/>
              </a:rPr>
              <a:t>review</a:t>
            </a:r>
            <a:r>
              <a:rPr lang="fr-CH" sz="1200" dirty="0">
                <a:latin typeface="Calibri" panose="020F0502020204030204" pitchFamily="34" charset="0"/>
              </a:rPr>
              <a:t> and </a:t>
            </a:r>
            <a:r>
              <a:rPr lang="fr-CH" sz="1200" dirty="0" err="1"/>
              <a:t>meta-analysis</a:t>
            </a:r>
            <a:r>
              <a:rPr lang="fr-CH" sz="1200" dirty="0">
                <a:latin typeface="Calibri" panose="020F0502020204030204" pitchFamily="34" charset="0"/>
              </a:rPr>
              <a:t>. </a:t>
            </a:r>
            <a:r>
              <a:rPr lang="fr-CH" sz="1200" i="1" dirty="0">
                <a:latin typeface="Calibri" panose="020F0502020204030204" pitchFamily="34" charset="0"/>
              </a:rPr>
              <a:t>Am J </a:t>
            </a:r>
            <a:r>
              <a:rPr lang="fr-CH" sz="1200" i="1" dirty="0" err="1">
                <a:latin typeface="Calibri" panose="020F0502020204030204" pitchFamily="34" charset="0"/>
              </a:rPr>
              <a:t>Obstet</a:t>
            </a:r>
            <a:r>
              <a:rPr lang="fr-CH" sz="1200" i="1" dirty="0">
                <a:latin typeface="Calibri" panose="020F0502020204030204" pitchFamily="34" charset="0"/>
              </a:rPr>
              <a:t> </a:t>
            </a:r>
            <a:r>
              <a:rPr lang="fr-CH" sz="1200" i="1" dirty="0" err="1">
                <a:latin typeface="Calibri" panose="020F0502020204030204" pitchFamily="34" charset="0"/>
              </a:rPr>
              <a:t>Gynecol</a:t>
            </a:r>
            <a:r>
              <a:rPr lang="fr-CH" sz="1200" i="1" dirty="0">
                <a:latin typeface="Calibri" panose="020F0502020204030204" pitchFamily="34" charset="0"/>
              </a:rPr>
              <a:t>. https://doi.org/10.1016/j.ajog.2019.06.051 </a:t>
            </a:r>
          </a:p>
          <a:p>
            <a:pPr marR="0"/>
            <a:r>
              <a:rPr lang="fr-CH" sz="1200" dirty="0">
                <a:latin typeface="Calibri" panose="020F0502020204030204" pitchFamily="34" charset="0"/>
              </a:rPr>
              <a:t>Casas, M., Cordier, S., Martinez, D., Barros, H., Bonde, J. P., </a:t>
            </a:r>
            <a:r>
              <a:rPr lang="fr-CH" sz="1200" dirty="0" err="1">
                <a:latin typeface="Calibri" panose="020F0502020204030204" pitchFamily="34" charset="0"/>
              </a:rPr>
              <a:t>Burdorf</a:t>
            </a:r>
            <a:r>
              <a:rPr lang="fr-CH" sz="1200" dirty="0">
                <a:latin typeface="Calibri" panose="020F0502020204030204" pitchFamily="34" charset="0"/>
              </a:rPr>
              <a:t>, A., </a:t>
            </a:r>
            <a:r>
              <a:rPr lang="fr-CH" sz="1200" dirty="0" err="1">
                <a:latin typeface="Calibri" panose="020F0502020204030204" pitchFamily="34" charset="0"/>
              </a:rPr>
              <a:t>Costet</a:t>
            </a:r>
            <a:r>
              <a:rPr lang="fr-CH" sz="1200" dirty="0">
                <a:latin typeface="Calibri" panose="020F0502020204030204" pitchFamily="34" charset="0"/>
              </a:rPr>
              <a:t>, N., Dos Santos, A. C., </a:t>
            </a:r>
            <a:r>
              <a:rPr lang="fr-CH" sz="1200" dirty="0" err="1">
                <a:latin typeface="Calibri" panose="020F0502020204030204" pitchFamily="34" charset="0"/>
              </a:rPr>
              <a:t>Danileviciute</a:t>
            </a:r>
            <a:r>
              <a:rPr lang="fr-CH" sz="1200" dirty="0">
                <a:latin typeface="Calibri" panose="020F0502020204030204" pitchFamily="34" charset="0"/>
              </a:rPr>
              <a:t>, A., </a:t>
            </a:r>
            <a:r>
              <a:rPr lang="fr-CH" sz="1200" dirty="0" err="1">
                <a:latin typeface="Calibri" panose="020F0502020204030204" pitchFamily="34" charset="0"/>
              </a:rPr>
              <a:t>Eggesbo</a:t>
            </a:r>
            <a:r>
              <a:rPr lang="fr-CH" sz="1200" dirty="0">
                <a:latin typeface="Calibri" panose="020F0502020204030204" pitchFamily="34" charset="0"/>
              </a:rPr>
              <a:t>, M., Fernandez, M., </a:t>
            </a:r>
            <a:r>
              <a:rPr lang="fr-CH" sz="1200" dirty="0" err="1">
                <a:latin typeface="Calibri" panose="020F0502020204030204" pitchFamily="34" charset="0"/>
              </a:rPr>
              <a:t>Fevotte</a:t>
            </a:r>
            <a:r>
              <a:rPr lang="fr-CH" sz="1200" dirty="0">
                <a:latin typeface="Calibri" panose="020F0502020204030204" pitchFamily="34" charset="0"/>
              </a:rPr>
              <a:t>, J., Garcia, A. M., </a:t>
            </a:r>
            <a:r>
              <a:rPr lang="fr-CH" sz="1200" dirty="0" err="1">
                <a:latin typeface="Calibri" panose="020F0502020204030204" pitchFamily="34" charset="0"/>
              </a:rPr>
              <a:t>Grazuleviciene</a:t>
            </a:r>
            <a:r>
              <a:rPr lang="fr-CH" sz="1200" dirty="0">
                <a:latin typeface="Calibri" panose="020F0502020204030204" pitchFamily="34" charset="0"/>
              </a:rPr>
              <a:t>, R., </a:t>
            </a:r>
            <a:r>
              <a:rPr lang="fr-CH" sz="1200" dirty="0" err="1">
                <a:latin typeface="Calibri" panose="020F0502020204030204" pitchFamily="34" charset="0"/>
              </a:rPr>
              <a:t>Hallner</a:t>
            </a:r>
            <a:r>
              <a:rPr lang="fr-CH" sz="1200" dirty="0">
                <a:latin typeface="Calibri" panose="020F0502020204030204" pitchFamily="34" charset="0"/>
              </a:rPr>
              <a:t>, E., </a:t>
            </a:r>
            <a:r>
              <a:rPr lang="fr-CH" sz="1200" dirty="0" err="1">
                <a:latin typeface="Calibri" panose="020F0502020204030204" pitchFamily="34" charset="0"/>
              </a:rPr>
              <a:t>Hanke</a:t>
            </a:r>
            <a:r>
              <a:rPr lang="fr-CH" sz="1200" dirty="0">
                <a:latin typeface="Calibri" panose="020F0502020204030204" pitchFamily="34" charset="0"/>
              </a:rPr>
              <a:t>, W., </a:t>
            </a:r>
            <a:r>
              <a:rPr lang="fr-CH" sz="1200" dirty="0" err="1">
                <a:latin typeface="Calibri" panose="020F0502020204030204" pitchFamily="34" charset="0"/>
              </a:rPr>
              <a:t>Kogevinas</a:t>
            </a:r>
            <a:r>
              <a:rPr lang="fr-CH" sz="1200" dirty="0">
                <a:latin typeface="Calibri" panose="020F0502020204030204" pitchFamily="34" charset="0"/>
              </a:rPr>
              <a:t>, M., </a:t>
            </a:r>
            <a:r>
              <a:rPr lang="fr-CH" sz="1200" dirty="0" err="1">
                <a:latin typeface="Calibri" panose="020F0502020204030204" pitchFamily="34" charset="0"/>
              </a:rPr>
              <a:t>Kull</a:t>
            </a:r>
            <a:r>
              <a:rPr lang="fr-CH" sz="1200" dirty="0">
                <a:latin typeface="Calibri" panose="020F0502020204030204" pitchFamily="34" charset="0"/>
              </a:rPr>
              <a:t>, I., </a:t>
            </a:r>
            <a:r>
              <a:rPr lang="fr-CH" sz="1200" dirty="0" err="1">
                <a:latin typeface="Calibri" panose="020F0502020204030204" pitchFamily="34" charset="0"/>
              </a:rPr>
              <a:t>Stemann</a:t>
            </a:r>
            <a:r>
              <a:rPr lang="fr-CH" sz="1200" dirty="0">
                <a:latin typeface="Calibri" panose="020F0502020204030204" pitchFamily="34" charset="0"/>
              </a:rPr>
              <a:t> Larsen, P., </a:t>
            </a:r>
            <a:r>
              <a:rPr lang="fr-CH" sz="1200" dirty="0" err="1">
                <a:latin typeface="Calibri" panose="020F0502020204030204" pitchFamily="34" charset="0"/>
              </a:rPr>
              <a:t>Melaki</a:t>
            </a:r>
            <a:r>
              <a:rPr lang="fr-CH" sz="1200" dirty="0">
                <a:latin typeface="Calibri" panose="020F0502020204030204" pitchFamily="34" charset="0"/>
              </a:rPr>
              <a:t>, V., Monfort, C., </a:t>
            </a:r>
            <a:r>
              <a:rPr lang="fr-CH" sz="1200" dirty="0" err="1">
                <a:latin typeface="Calibri" panose="020F0502020204030204" pitchFamily="34" charset="0"/>
              </a:rPr>
              <a:t>Nordby</a:t>
            </a:r>
            <a:r>
              <a:rPr lang="fr-CH" sz="1200" dirty="0">
                <a:latin typeface="Calibri" panose="020F0502020204030204" pitchFamily="34" charset="0"/>
              </a:rPr>
              <a:t>, K. C., </a:t>
            </a:r>
            <a:r>
              <a:rPr lang="fr-CH" sz="1200" dirty="0" err="1">
                <a:latin typeface="Calibri" panose="020F0502020204030204" pitchFamily="34" charset="0"/>
              </a:rPr>
              <a:t>Nybo</a:t>
            </a:r>
            <a:r>
              <a:rPr lang="fr-CH" sz="1200" dirty="0">
                <a:latin typeface="Calibri" panose="020F0502020204030204" pitchFamily="34" charset="0"/>
              </a:rPr>
              <a:t> Andersen, A. M., </a:t>
            </a:r>
            <a:r>
              <a:rPr lang="fr-CH" sz="1200" dirty="0" err="1">
                <a:latin typeface="Calibri" panose="020F0502020204030204" pitchFamily="34" charset="0"/>
              </a:rPr>
              <a:t>Patelarou</a:t>
            </a:r>
            <a:r>
              <a:rPr lang="fr-CH" sz="1200" dirty="0">
                <a:latin typeface="Calibri" panose="020F0502020204030204" pitchFamily="34" charset="0"/>
              </a:rPr>
              <a:t>, E., </a:t>
            </a:r>
            <a:r>
              <a:rPr lang="fr-CH" sz="1200" dirty="0" err="1">
                <a:latin typeface="Calibri" panose="020F0502020204030204" pitchFamily="34" charset="0"/>
              </a:rPr>
              <a:t>Polanska</a:t>
            </a:r>
            <a:r>
              <a:rPr lang="fr-CH" sz="1200" dirty="0">
                <a:latin typeface="Calibri" panose="020F0502020204030204" pitchFamily="34" charset="0"/>
              </a:rPr>
              <a:t>, K., </a:t>
            </a:r>
            <a:r>
              <a:rPr lang="fr-CH" sz="1200" dirty="0" err="1">
                <a:latin typeface="Calibri" panose="020F0502020204030204" pitchFamily="34" charset="0"/>
              </a:rPr>
              <a:t>Richiardi</a:t>
            </a:r>
            <a:r>
              <a:rPr lang="fr-CH" sz="1200" dirty="0">
                <a:latin typeface="Calibri" panose="020F0502020204030204" pitchFamily="34" charset="0"/>
              </a:rPr>
              <a:t>, L., Santa Marina, L., </a:t>
            </a:r>
            <a:r>
              <a:rPr lang="fr-CH" sz="1200" dirty="0" err="1">
                <a:latin typeface="Calibri" panose="020F0502020204030204" pitchFamily="34" charset="0"/>
              </a:rPr>
              <a:t>Snijder</a:t>
            </a:r>
            <a:r>
              <a:rPr lang="fr-CH" sz="1200" dirty="0">
                <a:latin typeface="Calibri" panose="020F0502020204030204" pitchFamily="34" charset="0"/>
              </a:rPr>
              <a:t>, C., Tardon, A., van </a:t>
            </a:r>
            <a:r>
              <a:rPr lang="fr-CH" sz="1200" dirty="0" err="1">
                <a:latin typeface="Calibri" panose="020F0502020204030204" pitchFamily="34" charset="0"/>
              </a:rPr>
              <a:t>Eijsden</a:t>
            </a:r>
            <a:r>
              <a:rPr lang="fr-CH" sz="1200" dirty="0">
                <a:latin typeface="Calibri" panose="020F0502020204030204" pitchFamily="34" charset="0"/>
              </a:rPr>
              <a:t>, M., </a:t>
            </a:r>
            <a:r>
              <a:rPr lang="fr-CH" sz="1200" dirty="0" err="1">
                <a:latin typeface="Calibri" panose="020F0502020204030204" pitchFamily="34" charset="0"/>
              </a:rPr>
              <a:t>Vrijkotte</a:t>
            </a:r>
            <a:r>
              <a:rPr lang="fr-CH" sz="1200" dirty="0">
                <a:latin typeface="Calibri" panose="020F0502020204030204" pitchFamily="34" charset="0"/>
              </a:rPr>
              <a:t>, T. G., </a:t>
            </a:r>
            <a:r>
              <a:rPr lang="fr-CH" sz="1200" dirty="0" err="1">
                <a:latin typeface="Calibri" panose="020F0502020204030204" pitchFamily="34" charset="0"/>
              </a:rPr>
              <a:t>Zugna</a:t>
            </a:r>
            <a:r>
              <a:rPr lang="fr-CH" sz="1200" dirty="0">
                <a:latin typeface="Calibri" panose="020F0502020204030204" pitchFamily="34" charset="0"/>
              </a:rPr>
              <a:t>, D., </a:t>
            </a:r>
            <a:r>
              <a:rPr lang="fr-CH" sz="1200" dirty="0" err="1">
                <a:latin typeface="Calibri" panose="020F0502020204030204" pitchFamily="34" charset="0"/>
              </a:rPr>
              <a:t>Nieuwenhuijsen</a:t>
            </a:r>
            <a:r>
              <a:rPr lang="fr-CH" sz="1200" dirty="0">
                <a:latin typeface="Calibri" panose="020F0502020204030204" pitchFamily="34" charset="0"/>
              </a:rPr>
              <a:t>, M., &amp; </a:t>
            </a:r>
            <a:r>
              <a:rPr lang="fr-CH" sz="1200" dirty="0" err="1">
                <a:latin typeface="Calibri" panose="020F0502020204030204" pitchFamily="34" charset="0"/>
              </a:rPr>
              <a:t>Vrijheid</a:t>
            </a:r>
            <a:r>
              <a:rPr lang="fr-CH" sz="1200" dirty="0">
                <a:latin typeface="Calibri" panose="020F0502020204030204" pitchFamily="34" charset="0"/>
              </a:rPr>
              <a:t>, M. (2015). </a:t>
            </a:r>
            <a:r>
              <a:rPr lang="fr-CH" sz="1200" dirty="0" err="1">
                <a:latin typeface="Calibri" panose="020F0502020204030204" pitchFamily="34" charset="0"/>
              </a:rPr>
              <a:t>Maternal</a:t>
            </a:r>
            <a:r>
              <a:rPr lang="fr-CH" sz="1200" dirty="0">
                <a:latin typeface="Calibri" panose="020F0502020204030204" pitchFamily="34" charset="0"/>
              </a:rPr>
              <a:t> occupation </a:t>
            </a:r>
            <a:r>
              <a:rPr lang="fr-CH" sz="1200" dirty="0" err="1">
                <a:latin typeface="Calibri" panose="020F0502020204030204" pitchFamily="34" charset="0"/>
              </a:rPr>
              <a:t>during</a:t>
            </a:r>
            <a:r>
              <a:rPr lang="fr-CH" sz="1200" dirty="0">
                <a:latin typeface="Calibri" panose="020F0502020204030204" pitchFamily="34" charset="0"/>
              </a:rPr>
              <a:t> </a:t>
            </a:r>
            <a:r>
              <a:rPr lang="fr-CH" sz="1200" dirty="0" err="1">
                <a:latin typeface="Calibri" panose="020F0502020204030204" pitchFamily="34" charset="0"/>
              </a:rPr>
              <a:t>pregnancy</a:t>
            </a:r>
            <a:r>
              <a:rPr lang="fr-CH" sz="1200" dirty="0">
                <a:latin typeface="Calibri" panose="020F0502020204030204" pitchFamily="34" charset="0"/>
              </a:rPr>
              <a:t>, </a:t>
            </a:r>
            <a:r>
              <a:rPr lang="fr-CH" sz="1200" dirty="0" err="1">
                <a:latin typeface="Calibri" panose="020F0502020204030204" pitchFamily="34" charset="0"/>
              </a:rPr>
              <a:t>birth</a:t>
            </a:r>
            <a:r>
              <a:rPr lang="fr-CH" sz="1200" dirty="0">
                <a:latin typeface="Calibri" panose="020F0502020204030204" pitchFamily="34" charset="0"/>
              </a:rPr>
              <a:t> </a:t>
            </a:r>
            <a:r>
              <a:rPr lang="fr-CH" sz="1200" dirty="0" err="1">
                <a:latin typeface="Calibri" panose="020F0502020204030204" pitchFamily="34" charset="0"/>
              </a:rPr>
              <a:t>weight</a:t>
            </a:r>
            <a:r>
              <a:rPr lang="fr-CH" sz="1200" dirty="0">
                <a:latin typeface="Calibri" panose="020F0502020204030204" pitchFamily="34" charset="0"/>
              </a:rPr>
              <a:t>, and </a:t>
            </a:r>
            <a:r>
              <a:rPr lang="fr-CH" sz="1200" dirty="0" err="1">
                <a:latin typeface="Calibri" panose="020F0502020204030204" pitchFamily="34" charset="0"/>
              </a:rPr>
              <a:t>length</a:t>
            </a:r>
            <a:r>
              <a:rPr lang="fr-CH" sz="1200" dirty="0">
                <a:latin typeface="Calibri" panose="020F0502020204030204" pitchFamily="34" charset="0"/>
              </a:rPr>
              <a:t> of gestation: </a:t>
            </a:r>
            <a:r>
              <a:rPr lang="fr-CH" sz="1200" dirty="0" err="1">
                <a:latin typeface="Calibri" panose="020F0502020204030204" pitchFamily="34" charset="0"/>
              </a:rPr>
              <a:t>combined</a:t>
            </a:r>
            <a:r>
              <a:rPr lang="fr-CH" sz="1200" dirty="0">
                <a:latin typeface="Calibri" panose="020F0502020204030204" pitchFamily="34" charset="0"/>
              </a:rPr>
              <a:t> </a:t>
            </a:r>
            <a:r>
              <a:rPr lang="fr-CH" sz="1200" dirty="0" err="1">
                <a:latin typeface="Calibri" panose="020F0502020204030204" pitchFamily="34" charset="0"/>
              </a:rPr>
              <a:t>analysis</a:t>
            </a:r>
            <a:r>
              <a:rPr lang="fr-CH" sz="1200" dirty="0">
                <a:latin typeface="Calibri" panose="020F0502020204030204" pitchFamily="34" charset="0"/>
              </a:rPr>
              <a:t> of 13 </a:t>
            </a:r>
            <a:r>
              <a:rPr lang="fr-CH" sz="1200" dirty="0" err="1">
                <a:latin typeface="Calibri" panose="020F0502020204030204" pitchFamily="34" charset="0"/>
              </a:rPr>
              <a:t>European</a:t>
            </a:r>
            <a:r>
              <a:rPr lang="fr-CH" sz="1200" dirty="0">
                <a:latin typeface="Calibri" panose="020F0502020204030204" pitchFamily="34" charset="0"/>
              </a:rPr>
              <a:t> </a:t>
            </a:r>
            <a:r>
              <a:rPr lang="fr-CH" sz="1200" dirty="0" err="1">
                <a:latin typeface="Calibri" panose="020F0502020204030204" pitchFamily="34" charset="0"/>
              </a:rPr>
              <a:t>birth</a:t>
            </a:r>
            <a:r>
              <a:rPr lang="fr-CH" sz="1200" dirty="0">
                <a:latin typeface="Calibri" panose="020F0502020204030204" pitchFamily="34" charset="0"/>
              </a:rPr>
              <a:t> </a:t>
            </a:r>
            <a:r>
              <a:rPr lang="fr-CH" sz="1200" dirty="0" err="1">
                <a:latin typeface="Calibri" panose="020F0502020204030204" pitchFamily="34" charset="0"/>
              </a:rPr>
              <a:t>cohorts</a:t>
            </a:r>
            <a:r>
              <a:rPr lang="fr-CH" sz="1200" dirty="0">
                <a:latin typeface="Calibri" panose="020F0502020204030204" pitchFamily="34" charset="0"/>
              </a:rPr>
              <a:t>. </a:t>
            </a:r>
            <a:r>
              <a:rPr lang="fr-CH" sz="1200" i="1" dirty="0" err="1">
                <a:latin typeface="Calibri" panose="020F0502020204030204" pitchFamily="34" charset="0"/>
              </a:rPr>
              <a:t>Scand</a:t>
            </a:r>
            <a:r>
              <a:rPr lang="fr-CH" sz="1200" i="1" dirty="0">
                <a:latin typeface="Calibri" panose="020F0502020204030204" pitchFamily="34" charset="0"/>
              </a:rPr>
              <a:t> J Work Environ Health, 41(4), 384-396. https://doi.org/10.5271/sjweh.3500 </a:t>
            </a:r>
          </a:p>
          <a:p>
            <a:r>
              <a:rPr lang="en-US" sz="1200" dirty="0">
                <a:latin typeface="Calibri" panose="020F0502020204030204" pitchFamily="34" charset="0"/>
              </a:rPr>
              <a:t>Fowler, J. R., &amp; Culpepper, L. (2021). Working during pregnancy. </a:t>
            </a:r>
            <a:r>
              <a:rPr lang="en-US" sz="1200" i="1" dirty="0">
                <a:latin typeface="Calibri" panose="020F0502020204030204" pitchFamily="34" charset="0"/>
              </a:rPr>
              <a:t>UpToDate. https://www.uptodate.com/contents/working-during-pregnancy </a:t>
            </a:r>
          </a:p>
          <a:p>
            <a:pPr marR="0"/>
            <a:r>
              <a:rPr lang="fr-FR" sz="1200" dirty="0" err="1">
                <a:latin typeface="Calibri" panose="020F0502020204030204" pitchFamily="34" charset="0"/>
              </a:rPr>
              <a:t>Lafon</a:t>
            </a:r>
            <a:r>
              <a:rPr lang="fr-FR" sz="1200" dirty="0">
                <a:latin typeface="Calibri" panose="020F0502020204030204" pitchFamily="34" charset="0"/>
              </a:rPr>
              <a:t>, D. (2010). </a:t>
            </a:r>
            <a:r>
              <a:rPr lang="fr-FR" sz="1200" i="1" dirty="0">
                <a:latin typeface="Calibri" panose="020F0502020204030204" pitchFamily="34" charset="0"/>
              </a:rPr>
              <a:t>Grossesse et travail : quels sont les risques pour l'enfant à naître? (EDP Sciences ed.). Institut National de recherche et de Sécurité (INRS). </a:t>
            </a:r>
          </a:p>
          <a:p>
            <a:pPr marR="0"/>
            <a:r>
              <a:rPr lang="fr-FR" sz="1200" dirty="0">
                <a:latin typeface="Calibri" panose="020F0502020204030204" pitchFamily="34" charset="0"/>
              </a:rPr>
              <a:t>Probst, I., Abderhalden-Zellweger, A., Politis Mercier, M.-P., Danuser, B., &amp; Krief, P. (2021). Les futures mères sont mal protégées au travail. </a:t>
            </a:r>
            <a:r>
              <a:rPr lang="fr-FR" sz="1200" i="1" dirty="0">
                <a:latin typeface="Calibri" panose="020F0502020204030204" pitchFamily="34" charset="0"/>
              </a:rPr>
              <a:t>REISO : revue d'information sociale. https://www.reiso.org/document/7245 </a:t>
            </a:r>
            <a:endParaRPr lang="en-US" sz="1200" i="1" dirty="0">
              <a:latin typeface="Calibri" panose="020F0502020204030204" pitchFamily="34" charset="0"/>
            </a:endParaRPr>
          </a:p>
          <a:p>
            <a:r>
              <a:rPr lang="de-DE" sz="1200" dirty="0">
                <a:latin typeface="Calibri" panose="020F0502020204030204" pitchFamily="34" charset="0"/>
              </a:rPr>
              <a:t>Rudin, M., Stutz, H., Bischof, S., Jäggi, J., &amp; Bannwart, L. (2018). </a:t>
            </a:r>
            <a:r>
              <a:rPr lang="de-DE" sz="1200" i="1" dirty="0">
                <a:latin typeface="Calibri" panose="020F0502020204030204" pitchFamily="34" charset="0"/>
              </a:rPr>
              <a:t>Erwerbsunterbrüche vor der Geburt. </a:t>
            </a:r>
            <a:r>
              <a:rPr lang="de-DE" sz="1200" dirty="0">
                <a:latin typeface="Calibri" panose="020F0502020204030204" pitchFamily="34" charset="0"/>
              </a:rPr>
              <a:t>Bundesamt für Sozialversicherungen (BSV).</a:t>
            </a:r>
          </a:p>
          <a:p>
            <a:pPr marR="0"/>
            <a:r>
              <a:rPr lang="fr-FR" sz="1200" dirty="0">
                <a:latin typeface="Calibri" panose="020F0502020204030204" pitchFamily="34" charset="0"/>
              </a:rPr>
              <a:t>Vaillancourt, C. (6 au 8 juillet 2022). Pourquoi limiter le stress au travail durant la grossesse ? Effet du stress maternel prénatal sur la santé maternelle et fœtale Ac</a:t>
            </a:r>
            <a:r>
              <a:rPr lang="fr-FR" sz="1200" dirty="0"/>
              <a:t>tes du </a:t>
            </a:r>
            <a:r>
              <a:rPr lang="fr-FR" sz="1200" dirty="0">
                <a:latin typeface="Calibri" panose="020F0502020204030204" pitchFamily="34" charset="0"/>
              </a:rPr>
              <a:t>56ème Congrès de la SELF, Vulnérabilités et risques émergents : penser et agir ensemble pour transformer durablement. Genève.</a:t>
            </a:r>
          </a:p>
          <a:p>
            <a:endParaRPr lang="de-DE" sz="1200" dirty="0">
              <a:latin typeface="Calibri" panose="020F0502020204030204" pitchFamily="34" charset="0"/>
            </a:endParaRPr>
          </a:p>
          <a:p>
            <a:endParaRPr lang="fr-CH" sz="1200" dirty="0"/>
          </a:p>
        </p:txBody>
      </p:sp>
      <p:sp>
        <p:nvSpPr>
          <p:cNvPr id="4" name="Espace réservé du numéro de diapositive 3">
            <a:extLst>
              <a:ext uri="{FF2B5EF4-FFF2-40B4-BE49-F238E27FC236}">
                <a16:creationId xmlns:a16="http://schemas.microsoft.com/office/drawing/2014/main" id="{BFE5C120-A795-4E91-BADA-BBEC157C2488}"/>
              </a:ext>
            </a:extLst>
          </p:cNvPr>
          <p:cNvSpPr>
            <a:spLocks noGrp="1"/>
          </p:cNvSpPr>
          <p:nvPr>
            <p:ph type="sldNum" sz="quarter" idx="12"/>
            <p:custDataLst>
              <p:tags r:id="rId3"/>
            </p:custDataLst>
          </p:nvPr>
        </p:nvSpPr>
        <p:spPr/>
        <p:txBody>
          <a:bodyPr/>
          <a:lstStyle/>
          <a:p>
            <a:fld id="{093619E3-EF69-47E3-8EAA-E6F30D22E8C1}" type="slidenum">
              <a:rPr lang="fr-CH" smtClean="0"/>
              <a:pPr/>
              <a:t>24</a:t>
            </a:fld>
            <a:endParaRPr lang="fr-CH" dirty="0"/>
          </a:p>
        </p:txBody>
      </p:sp>
    </p:spTree>
    <p:extLst>
      <p:ext uri="{BB962C8B-B14F-4D97-AF65-F5344CB8AC3E}">
        <p14:creationId xmlns:p14="http://schemas.microsoft.com/office/powerpoint/2010/main" val="890013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2A56562-2130-3022-6EC4-D5D910B9215E}"/>
              </a:ext>
            </a:extLst>
          </p:cNvPr>
          <p:cNvSpPr>
            <a:spLocks noGrp="1"/>
          </p:cNvSpPr>
          <p:nvPr>
            <p:ph type="ctrTitle"/>
          </p:nvPr>
        </p:nvSpPr>
        <p:spPr/>
        <p:txBody>
          <a:bodyPr>
            <a:noAutofit/>
          </a:bodyPr>
          <a:lstStyle/>
          <a:p>
            <a:pPr marL="536575" indent="-536575"/>
            <a:r>
              <a:rPr lang="fr-CH" sz="2800" b="1" spc="80" dirty="0"/>
              <a:t>1.	Les effets du travail sur la santé </a:t>
            </a:r>
            <a:r>
              <a:rPr lang="fr-FR" sz="2800" b="1" spc="80" dirty="0"/>
              <a:t>de la femme enceinte et du futur enfant</a:t>
            </a:r>
            <a:endParaRPr lang="fr-CH" sz="2800" b="1" dirty="0"/>
          </a:p>
        </p:txBody>
      </p:sp>
      <p:pic>
        <p:nvPicPr>
          <p:cNvPr id="2" name="Picture 2">
            <a:extLst>
              <a:ext uri="{FF2B5EF4-FFF2-40B4-BE49-F238E27FC236}">
                <a16:creationId xmlns:a16="http://schemas.microsoft.com/office/drawing/2014/main" id="{C1AA029C-4663-42F4-EC42-229084A360D3}"/>
              </a:ext>
            </a:extLst>
          </p:cNvPr>
          <p:cNvPicPr>
            <a:picLocks noChangeAspect="1" noChangeArrowheads="1"/>
          </p:cNvPicPr>
          <p:nvPr/>
        </p:nvPicPr>
        <p:blipFill>
          <a:blip r:embed="rId3" cstate="print"/>
          <a:srcRect/>
          <a:stretch>
            <a:fillRect/>
          </a:stretch>
        </p:blipFill>
        <p:spPr bwMode="auto">
          <a:xfrm>
            <a:off x="154809" y="3829756"/>
            <a:ext cx="1574272" cy="1038805"/>
          </a:xfrm>
          <a:prstGeom prst="rect">
            <a:avLst/>
          </a:prstGeom>
          <a:noFill/>
          <a:ln w="9525">
            <a:noFill/>
            <a:miter lim="800000"/>
            <a:headEnd/>
            <a:tailEnd/>
          </a:ln>
        </p:spPr>
      </p:pic>
      <p:pic>
        <p:nvPicPr>
          <p:cNvPr id="3" name="Picture 3">
            <a:extLst>
              <a:ext uri="{FF2B5EF4-FFF2-40B4-BE49-F238E27FC236}">
                <a16:creationId xmlns:a16="http://schemas.microsoft.com/office/drawing/2014/main" id="{9775B52D-A313-AB2D-9FE1-689AAC9381CB}"/>
              </a:ext>
            </a:extLst>
          </p:cNvPr>
          <p:cNvPicPr>
            <a:picLocks noChangeAspect="1" noChangeArrowheads="1"/>
          </p:cNvPicPr>
          <p:nvPr/>
        </p:nvPicPr>
        <p:blipFill>
          <a:blip r:embed="rId4" cstate="print"/>
          <a:srcRect/>
          <a:stretch>
            <a:fillRect/>
          </a:stretch>
        </p:blipFill>
        <p:spPr bwMode="auto">
          <a:xfrm>
            <a:off x="1788966" y="3830355"/>
            <a:ext cx="1560494" cy="1038805"/>
          </a:xfrm>
          <a:prstGeom prst="rect">
            <a:avLst/>
          </a:prstGeom>
          <a:noFill/>
          <a:ln w="9525">
            <a:noFill/>
            <a:miter lim="800000"/>
            <a:headEnd/>
            <a:tailEnd/>
          </a:ln>
        </p:spPr>
      </p:pic>
      <p:pic>
        <p:nvPicPr>
          <p:cNvPr id="6" name="Picture 4">
            <a:extLst>
              <a:ext uri="{FF2B5EF4-FFF2-40B4-BE49-F238E27FC236}">
                <a16:creationId xmlns:a16="http://schemas.microsoft.com/office/drawing/2014/main" id="{59233A84-8702-8FB9-7D54-AB3D87A62813}"/>
              </a:ext>
            </a:extLst>
          </p:cNvPr>
          <p:cNvPicPr>
            <a:picLocks noChangeAspect="1" noChangeArrowheads="1"/>
          </p:cNvPicPr>
          <p:nvPr/>
        </p:nvPicPr>
        <p:blipFill>
          <a:blip r:embed="rId5" cstate="print"/>
          <a:srcRect/>
          <a:stretch>
            <a:fillRect/>
          </a:stretch>
        </p:blipFill>
        <p:spPr bwMode="auto">
          <a:xfrm>
            <a:off x="7229741" y="3826957"/>
            <a:ext cx="1563019" cy="1038805"/>
          </a:xfrm>
          <a:prstGeom prst="rect">
            <a:avLst/>
          </a:prstGeom>
          <a:noFill/>
          <a:ln w="9525">
            <a:noFill/>
            <a:miter lim="800000"/>
            <a:headEnd/>
            <a:tailEnd/>
          </a:ln>
        </p:spPr>
      </p:pic>
      <p:pic>
        <p:nvPicPr>
          <p:cNvPr id="7" name="Picture 3">
            <a:extLst>
              <a:ext uri="{FF2B5EF4-FFF2-40B4-BE49-F238E27FC236}">
                <a16:creationId xmlns:a16="http://schemas.microsoft.com/office/drawing/2014/main" id="{C4E622B4-E652-C52A-C5AB-23C826437DDE}"/>
              </a:ext>
            </a:extLst>
          </p:cNvPr>
          <p:cNvPicPr>
            <a:picLocks noChangeAspect="1" noChangeArrowheads="1"/>
          </p:cNvPicPr>
          <p:nvPr/>
        </p:nvPicPr>
        <p:blipFill>
          <a:blip r:embed="rId6" cstate="print"/>
          <a:srcRect/>
          <a:stretch>
            <a:fillRect/>
          </a:stretch>
        </p:blipFill>
        <p:spPr bwMode="auto">
          <a:xfrm>
            <a:off x="3407670" y="3829756"/>
            <a:ext cx="1554555" cy="1033211"/>
          </a:xfrm>
          <a:prstGeom prst="rect">
            <a:avLst/>
          </a:prstGeom>
          <a:noFill/>
          <a:ln w="9525">
            <a:noFill/>
            <a:miter lim="800000"/>
            <a:headEnd/>
            <a:tailEnd/>
          </a:ln>
        </p:spPr>
      </p:pic>
      <p:pic>
        <p:nvPicPr>
          <p:cNvPr id="8" name="Picture 5">
            <a:extLst>
              <a:ext uri="{FF2B5EF4-FFF2-40B4-BE49-F238E27FC236}">
                <a16:creationId xmlns:a16="http://schemas.microsoft.com/office/drawing/2014/main" id="{5CDDBAF3-3941-DD7F-CD1E-4F1D54905605}"/>
              </a:ext>
            </a:extLst>
          </p:cNvPr>
          <p:cNvPicPr>
            <a:picLocks noChangeAspect="1" noChangeArrowheads="1"/>
          </p:cNvPicPr>
          <p:nvPr/>
        </p:nvPicPr>
        <p:blipFill>
          <a:blip r:embed="rId7" cstate="print"/>
          <a:srcRect/>
          <a:stretch>
            <a:fillRect/>
          </a:stretch>
        </p:blipFill>
        <p:spPr bwMode="auto">
          <a:xfrm>
            <a:off x="8847517" y="3818912"/>
            <a:ext cx="1563018" cy="1042012"/>
          </a:xfrm>
          <a:prstGeom prst="rect">
            <a:avLst/>
          </a:prstGeom>
          <a:noFill/>
          <a:ln w="9525">
            <a:noFill/>
            <a:miter lim="800000"/>
            <a:headEnd/>
            <a:tailEnd/>
          </a:ln>
        </p:spPr>
      </p:pic>
      <p:pic>
        <p:nvPicPr>
          <p:cNvPr id="9" name="Picture 4">
            <a:extLst>
              <a:ext uri="{FF2B5EF4-FFF2-40B4-BE49-F238E27FC236}">
                <a16:creationId xmlns:a16="http://schemas.microsoft.com/office/drawing/2014/main" id="{F85958E8-9E8F-6E9A-35F4-33FAAFB079D4}"/>
              </a:ext>
            </a:extLst>
          </p:cNvPr>
          <p:cNvPicPr>
            <a:picLocks noChangeAspect="1" noChangeArrowheads="1"/>
          </p:cNvPicPr>
          <p:nvPr/>
        </p:nvPicPr>
        <p:blipFill>
          <a:blip r:embed="rId8" cstate="print"/>
          <a:srcRect/>
          <a:stretch>
            <a:fillRect/>
          </a:stretch>
        </p:blipFill>
        <p:spPr bwMode="auto">
          <a:xfrm>
            <a:off x="6308037" y="3818912"/>
            <a:ext cx="866947" cy="1033211"/>
          </a:xfrm>
          <a:prstGeom prst="rect">
            <a:avLst/>
          </a:prstGeom>
          <a:noFill/>
          <a:ln w="9525">
            <a:noFill/>
            <a:miter lim="800000"/>
            <a:headEnd/>
            <a:tailEnd/>
          </a:ln>
        </p:spPr>
      </p:pic>
      <p:pic>
        <p:nvPicPr>
          <p:cNvPr id="10" name="Picture 3">
            <a:extLst>
              <a:ext uri="{FF2B5EF4-FFF2-40B4-BE49-F238E27FC236}">
                <a16:creationId xmlns:a16="http://schemas.microsoft.com/office/drawing/2014/main" id="{0102CF1D-ED4C-1991-C01B-E0357C7A0130}"/>
              </a:ext>
            </a:extLst>
          </p:cNvPr>
          <p:cNvPicPr>
            <a:picLocks noChangeAspect="1" noChangeArrowheads="1"/>
          </p:cNvPicPr>
          <p:nvPr/>
        </p:nvPicPr>
        <p:blipFill>
          <a:blip r:embed="rId9" cstate="print"/>
          <a:srcRect/>
          <a:stretch>
            <a:fillRect/>
          </a:stretch>
        </p:blipFill>
        <p:spPr bwMode="auto">
          <a:xfrm>
            <a:off x="5016982" y="3825814"/>
            <a:ext cx="1236298" cy="1041093"/>
          </a:xfrm>
          <a:prstGeom prst="rect">
            <a:avLst/>
          </a:prstGeom>
          <a:noFill/>
          <a:ln w="9525">
            <a:noFill/>
            <a:miter lim="800000"/>
            <a:headEnd/>
            <a:tailEnd/>
          </a:ln>
        </p:spPr>
      </p:pic>
      <p:pic>
        <p:nvPicPr>
          <p:cNvPr id="11" name="Picture 2">
            <a:extLst>
              <a:ext uri="{FF2B5EF4-FFF2-40B4-BE49-F238E27FC236}">
                <a16:creationId xmlns:a16="http://schemas.microsoft.com/office/drawing/2014/main" id="{4946C768-1408-FA28-5F42-41FFAF8AACDB}"/>
              </a:ext>
            </a:extLst>
          </p:cNvPr>
          <p:cNvPicPr>
            <a:picLocks noChangeAspect="1" noChangeArrowheads="1"/>
          </p:cNvPicPr>
          <p:nvPr/>
        </p:nvPicPr>
        <p:blipFill>
          <a:blip r:embed="rId10" cstate="print"/>
          <a:srcRect/>
          <a:stretch>
            <a:fillRect/>
          </a:stretch>
        </p:blipFill>
        <p:spPr bwMode="auto">
          <a:xfrm>
            <a:off x="10484521" y="3818911"/>
            <a:ext cx="1552670" cy="1033211"/>
          </a:xfrm>
          <a:prstGeom prst="rect">
            <a:avLst/>
          </a:prstGeom>
          <a:noFill/>
          <a:ln w="9525">
            <a:noFill/>
            <a:miter lim="800000"/>
            <a:headEnd/>
            <a:tailEnd/>
          </a:ln>
        </p:spPr>
      </p:pic>
    </p:spTree>
    <p:extLst>
      <p:ext uri="{BB962C8B-B14F-4D97-AF65-F5344CB8AC3E}">
        <p14:creationId xmlns:p14="http://schemas.microsoft.com/office/powerpoint/2010/main" val="491791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41330" y="1359242"/>
            <a:ext cx="11304000" cy="1951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 name="Titre 1"/>
          <p:cNvSpPr>
            <a:spLocks noGrp="1"/>
          </p:cNvSpPr>
          <p:nvPr>
            <p:ph type="title"/>
          </p:nvPr>
        </p:nvSpPr>
        <p:spPr>
          <a:xfrm>
            <a:off x="551509" y="665593"/>
            <a:ext cx="11059298" cy="829769"/>
          </a:xfrm>
        </p:spPr>
        <p:txBody>
          <a:bodyPr>
            <a:noAutofit/>
          </a:bodyPr>
          <a:lstStyle/>
          <a:p>
            <a:pPr algn="just"/>
            <a:r>
              <a:rPr lang="fr-CH" dirty="0"/>
              <a:t>Grossesse et travail</a:t>
            </a:r>
          </a:p>
        </p:txBody>
      </p:sp>
      <p:sp>
        <p:nvSpPr>
          <p:cNvPr id="4" name="Espace réservé du numéro de diapositive 3"/>
          <p:cNvSpPr>
            <a:spLocks noGrp="1"/>
          </p:cNvSpPr>
          <p:nvPr>
            <p:ph type="sldNum" sz="quarter" idx="12"/>
          </p:nvPr>
        </p:nvSpPr>
        <p:spPr/>
        <p:txBody>
          <a:bodyPr/>
          <a:lstStyle/>
          <a:p>
            <a:fld id="{D57F1E4F-1CFF-5643-939E-217C01CDF565}" type="slidenum">
              <a:rPr lang="en-US" smtClean="0"/>
              <a:pPr/>
              <a:t>4</a:t>
            </a:fld>
            <a:endParaRPr lang="en-US" dirty="0"/>
          </a:p>
        </p:txBody>
      </p:sp>
      <p:sp>
        <p:nvSpPr>
          <p:cNvPr id="9" name="Rectangle 8"/>
          <p:cNvSpPr/>
          <p:nvPr/>
        </p:nvSpPr>
        <p:spPr>
          <a:xfrm>
            <a:off x="493751" y="1916832"/>
            <a:ext cx="11199157" cy="4245842"/>
          </a:xfrm>
          <a:prstGeom prst="rect">
            <a:avLst/>
          </a:prstGeom>
        </p:spPr>
        <p:txBody>
          <a:bodyPr wrap="square">
            <a:spAutoFit/>
          </a:bodyPr>
          <a:lstStyle/>
          <a:p>
            <a:pPr marL="342900" lvl="0" indent="-342900" algn="just">
              <a:lnSpc>
                <a:spcPct val="114000"/>
              </a:lnSpc>
              <a:spcBef>
                <a:spcPts val="1200"/>
              </a:spcBef>
              <a:spcAft>
                <a:spcPts val="600"/>
              </a:spcAft>
              <a:buClr>
                <a:schemeClr val="accent2"/>
              </a:buClr>
              <a:buFont typeface="Wingdings" panose="05000000000000000000" pitchFamily="2" charset="2"/>
              <a:buChar char="§"/>
            </a:pPr>
            <a:r>
              <a:rPr lang="fr-FR" sz="2200" dirty="0">
                <a:solidFill>
                  <a:prstClr val="black"/>
                </a:solidFill>
                <a:latin typeface="Calibri" panose="020F0502020204030204" pitchFamily="34" charset="0"/>
                <a:cs typeface="Calibri" panose="020F0502020204030204" pitchFamily="34" charset="0"/>
              </a:rPr>
              <a:t>L’exercice d’une activité professionnelle ne présente pas de risque en soi pour la grossesse; il peut favoriser une bonne santé.</a:t>
            </a:r>
          </a:p>
          <a:p>
            <a:pPr lvl="0" algn="just">
              <a:lnSpc>
                <a:spcPct val="114000"/>
              </a:lnSpc>
              <a:spcBef>
                <a:spcPts val="1200"/>
              </a:spcBef>
              <a:spcAft>
                <a:spcPts val="600"/>
              </a:spcAft>
              <a:buClr>
                <a:schemeClr val="accent2"/>
              </a:buClr>
            </a:pPr>
            <a:endParaRPr lang="fr-FR" sz="2200" dirty="0">
              <a:solidFill>
                <a:prstClr val="black"/>
              </a:solidFill>
              <a:highlight>
                <a:srgbClr val="FFFF00"/>
              </a:highlight>
              <a:latin typeface="Calibri" panose="020F0502020204030204" pitchFamily="34" charset="0"/>
              <a:cs typeface="Calibri" panose="020F0502020204030204" pitchFamily="34" charset="0"/>
            </a:endParaRPr>
          </a:p>
          <a:p>
            <a:pPr lvl="0" algn="just">
              <a:lnSpc>
                <a:spcPct val="114000"/>
              </a:lnSpc>
              <a:spcBef>
                <a:spcPts val="1200"/>
              </a:spcBef>
              <a:spcAft>
                <a:spcPts val="600"/>
              </a:spcAft>
              <a:buClr>
                <a:schemeClr val="accent2"/>
              </a:buClr>
            </a:pPr>
            <a:endParaRPr lang="fr-FR" sz="2200" dirty="0">
              <a:solidFill>
                <a:prstClr val="black"/>
              </a:solidFill>
              <a:highlight>
                <a:srgbClr val="FFFF00"/>
              </a:highlight>
              <a:latin typeface="Calibri" panose="020F0502020204030204" pitchFamily="34" charset="0"/>
              <a:cs typeface="Calibri" panose="020F0502020204030204" pitchFamily="34" charset="0"/>
            </a:endParaRPr>
          </a:p>
          <a:p>
            <a:pPr lvl="0" algn="just">
              <a:lnSpc>
                <a:spcPct val="114000"/>
              </a:lnSpc>
              <a:spcBef>
                <a:spcPts val="1200"/>
              </a:spcBef>
              <a:spcAft>
                <a:spcPts val="600"/>
              </a:spcAft>
              <a:buClr>
                <a:schemeClr val="accent2"/>
              </a:buClr>
            </a:pPr>
            <a:endParaRPr lang="fr-FR" sz="2200" dirty="0">
              <a:solidFill>
                <a:prstClr val="black"/>
              </a:solidFill>
              <a:highlight>
                <a:srgbClr val="FFFF00"/>
              </a:highlight>
              <a:latin typeface="Calibri" panose="020F0502020204030204" pitchFamily="34" charset="0"/>
              <a:cs typeface="Calibri" panose="020F0502020204030204" pitchFamily="34" charset="0"/>
            </a:endParaRPr>
          </a:p>
          <a:p>
            <a:pPr marL="342900" lvl="0" indent="-342900" algn="just">
              <a:lnSpc>
                <a:spcPct val="114000"/>
              </a:lnSpc>
              <a:spcBef>
                <a:spcPts val="1200"/>
              </a:spcBef>
              <a:spcAft>
                <a:spcPts val="600"/>
              </a:spcAft>
              <a:buClr>
                <a:schemeClr val="accent2"/>
              </a:buClr>
              <a:buFont typeface="Wingdings" panose="05000000000000000000" pitchFamily="2" charset="2"/>
              <a:buChar char=""/>
            </a:pPr>
            <a:r>
              <a:rPr lang="fr-FR" sz="2200" dirty="0">
                <a:solidFill>
                  <a:prstClr val="black"/>
                </a:solidFill>
                <a:latin typeface="Calibri" panose="020F0502020204030204" pitchFamily="34" charset="0"/>
                <a:cs typeface="Calibri" panose="020F0502020204030204" pitchFamily="34" charset="0"/>
              </a:rPr>
              <a:t>Certaines conditions de travail et activités sont </a:t>
            </a:r>
            <a:r>
              <a:rPr lang="fr-FR" sz="2200" b="1" dirty="0">
                <a:solidFill>
                  <a:srgbClr val="903163"/>
                </a:solidFill>
                <a:latin typeface="Calibri" panose="020F0502020204030204" pitchFamily="34" charset="0"/>
                <a:cs typeface="Calibri" panose="020F0502020204030204" pitchFamily="34" charset="0"/>
              </a:rPr>
              <a:t>pénibles ou dangereuses </a:t>
            </a:r>
            <a:r>
              <a:rPr lang="fr-FR" sz="2200" dirty="0">
                <a:solidFill>
                  <a:prstClr val="black"/>
                </a:solidFill>
                <a:latin typeface="Calibri" panose="020F0502020204030204" pitchFamily="34" charset="0"/>
                <a:cs typeface="Calibri" panose="020F0502020204030204" pitchFamily="34" charset="0"/>
              </a:rPr>
              <a:t>en cas de grossesse (et d’allaitement).</a:t>
            </a:r>
          </a:p>
          <a:p>
            <a:pPr lvl="0" algn="just">
              <a:lnSpc>
                <a:spcPct val="114000"/>
              </a:lnSpc>
              <a:spcBef>
                <a:spcPts val="1200"/>
              </a:spcBef>
              <a:spcAft>
                <a:spcPts val="600"/>
              </a:spcAft>
              <a:buClr>
                <a:schemeClr val="accent2"/>
              </a:buClr>
            </a:pPr>
            <a:r>
              <a:rPr lang="fr-FR" dirty="0">
                <a:solidFill>
                  <a:prstClr val="black"/>
                </a:solidFill>
                <a:latin typeface="Calibri" panose="020F0502020204030204" pitchFamily="34" charset="0"/>
                <a:cs typeface="Calibri" panose="020F0502020204030204" pitchFamily="34" charset="0"/>
              </a:rPr>
              <a:t>Références: Casas et al., 2015; Fowler &amp; </a:t>
            </a:r>
            <a:r>
              <a:rPr lang="fr-FR" dirty="0" err="1">
                <a:solidFill>
                  <a:prstClr val="black"/>
                </a:solidFill>
                <a:latin typeface="Calibri" panose="020F0502020204030204" pitchFamily="34" charset="0"/>
                <a:cs typeface="Calibri" panose="020F0502020204030204" pitchFamily="34" charset="0"/>
              </a:rPr>
              <a:t>Culpepper</a:t>
            </a:r>
            <a:r>
              <a:rPr lang="fr-FR" dirty="0">
                <a:solidFill>
                  <a:prstClr val="black"/>
                </a:solidFill>
                <a:latin typeface="Calibri" panose="020F0502020204030204" pitchFamily="34" charset="0"/>
                <a:cs typeface="Calibri" panose="020F0502020204030204" pitchFamily="34" charset="0"/>
              </a:rPr>
              <a:t>, 2018; Cai et al., 2019, 2020</a:t>
            </a:r>
          </a:p>
        </p:txBody>
      </p:sp>
      <p:sp>
        <p:nvSpPr>
          <p:cNvPr id="3" name="Bulle narrative : ronde 2">
            <a:extLst>
              <a:ext uri="{FF2B5EF4-FFF2-40B4-BE49-F238E27FC236}">
                <a16:creationId xmlns:a16="http://schemas.microsoft.com/office/drawing/2014/main" id="{C4710173-8B09-E04D-6C08-C3C2A4E79E2E}"/>
              </a:ext>
            </a:extLst>
          </p:cNvPr>
          <p:cNvSpPr/>
          <p:nvPr/>
        </p:nvSpPr>
        <p:spPr>
          <a:xfrm>
            <a:off x="4079776" y="2636912"/>
            <a:ext cx="7891071" cy="1872208"/>
          </a:xfrm>
          <a:prstGeom prst="wedgeEllipseCallout">
            <a:avLst>
              <a:gd name="adj1" fmla="val 36042"/>
              <a:gd name="adj2" fmla="val 57421"/>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lnSpc>
                <a:spcPct val="114000"/>
              </a:lnSpc>
              <a:spcBef>
                <a:spcPts val="1200"/>
              </a:spcBef>
              <a:spcAft>
                <a:spcPts val="600"/>
              </a:spcAft>
              <a:buClr>
                <a:schemeClr val="accent2"/>
              </a:buClr>
            </a:pPr>
            <a:r>
              <a:rPr lang="fr-FR" dirty="0">
                <a:solidFill>
                  <a:prstClr val="black"/>
                </a:solidFill>
                <a:latin typeface="Calibri" panose="020F0502020204030204" pitchFamily="34" charset="0"/>
                <a:cs typeface="Calibri" panose="020F0502020204030204" pitchFamily="34" charset="0"/>
              </a:rPr>
              <a:t>Pour la femme, la grossesse est une période de changements physiques et psychiques majeurs. Pour le futur enfant, c’est une période de développement particulièrement sensible.</a:t>
            </a:r>
          </a:p>
        </p:txBody>
      </p:sp>
    </p:spTree>
    <p:extLst>
      <p:ext uri="{BB962C8B-B14F-4D97-AF65-F5344CB8AC3E}">
        <p14:creationId xmlns:p14="http://schemas.microsoft.com/office/powerpoint/2010/main" val="16924253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D998A0-BBED-01C8-D739-4C543958A250}"/>
              </a:ext>
            </a:extLst>
          </p:cNvPr>
          <p:cNvSpPr>
            <a:spLocks noGrp="1"/>
          </p:cNvSpPr>
          <p:nvPr>
            <p:ph type="title"/>
          </p:nvPr>
        </p:nvSpPr>
        <p:spPr/>
        <p:txBody>
          <a:bodyPr/>
          <a:lstStyle/>
          <a:p>
            <a:r>
              <a:rPr lang="fr-CH" dirty="0"/>
              <a:t>Exemple 1: expositions chimiques</a:t>
            </a:r>
          </a:p>
        </p:txBody>
      </p:sp>
      <p:sp>
        <p:nvSpPr>
          <p:cNvPr id="3" name="Espace réservé du contenu 2">
            <a:extLst>
              <a:ext uri="{FF2B5EF4-FFF2-40B4-BE49-F238E27FC236}">
                <a16:creationId xmlns:a16="http://schemas.microsoft.com/office/drawing/2014/main" id="{2C28ACDF-1993-5C62-33FE-81177ADE5EE9}"/>
              </a:ext>
            </a:extLst>
          </p:cNvPr>
          <p:cNvSpPr>
            <a:spLocks noGrp="1"/>
          </p:cNvSpPr>
          <p:nvPr>
            <p:ph idx="1"/>
          </p:nvPr>
        </p:nvSpPr>
        <p:spPr>
          <a:xfrm>
            <a:off x="581192" y="1639330"/>
            <a:ext cx="11029615" cy="4516514"/>
          </a:xfrm>
        </p:spPr>
        <p:txBody>
          <a:bodyPr>
            <a:noAutofit/>
          </a:bodyPr>
          <a:lstStyle/>
          <a:p>
            <a:r>
              <a:rPr lang="fr-CH" sz="2000" dirty="0">
                <a:solidFill>
                  <a:schemeClr val="tx1"/>
                </a:solidFill>
              </a:rPr>
              <a:t>Certains produits chimiques franchissent la «barrière» du placenta. Des substances passent aussi dans le lait maternel.</a:t>
            </a:r>
          </a:p>
          <a:p>
            <a:pPr marL="0" indent="0">
              <a:buNone/>
            </a:pPr>
            <a:r>
              <a:rPr lang="fr-CH" sz="2000" i="1" dirty="0">
                <a:solidFill>
                  <a:schemeClr val="tx1"/>
                </a:solidFill>
              </a:rPr>
              <a:t>Exemples: plomb, monoxyde de carbone, solvants organiques, etc.</a:t>
            </a:r>
          </a:p>
          <a:p>
            <a:r>
              <a:rPr lang="fr-CH" sz="2000" dirty="0">
                <a:solidFill>
                  <a:schemeClr val="tx1"/>
                </a:solidFill>
              </a:rPr>
              <a:t>Les atteintes à la santé sont variables selon les substances, p.ex. malformations, retard de développement intellectuel, etc.</a:t>
            </a:r>
          </a:p>
          <a:p>
            <a:endParaRPr lang="fr-CH" sz="2000" dirty="0">
              <a:solidFill>
                <a:schemeClr val="tx1"/>
              </a:solidFill>
            </a:endParaRPr>
          </a:p>
          <a:p>
            <a:endParaRPr lang="fr-CH" sz="2000" dirty="0">
              <a:solidFill>
                <a:schemeClr val="tx1"/>
              </a:solidFill>
            </a:endParaRPr>
          </a:p>
          <a:p>
            <a:endParaRPr lang="fr-CH" sz="2000" dirty="0">
              <a:solidFill>
                <a:schemeClr val="tx1"/>
              </a:solidFill>
            </a:endParaRPr>
          </a:p>
          <a:p>
            <a:endParaRPr lang="fr-CH" sz="2000" dirty="0">
              <a:solidFill>
                <a:schemeClr val="tx1"/>
              </a:solidFill>
            </a:endParaRPr>
          </a:p>
        </p:txBody>
      </p:sp>
      <p:pic>
        <p:nvPicPr>
          <p:cNvPr id="4" name="Image 3">
            <a:extLst>
              <a:ext uri="{FF2B5EF4-FFF2-40B4-BE49-F238E27FC236}">
                <a16:creationId xmlns:a16="http://schemas.microsoft.com/office/drawing/2014/main" id="{DEC0BA1F-4122-9DC4-526C-687DB37CE7AB}"/>
              </a:ext>
            </a:extLst>
          </p:cNvPr>
          <p:cNvPicPr>
            <a:picLocks noChangeAspect="1"/>
          </p:cNvPicPr>
          <p:nvPr/>
        </p:nvPicPr>
        <p:blipFill>
          <a:blip r:embed="rId3"/>
          <a:stretch>
            <a:fillRect/>
          </a:stretch>
        </p:blipFill>
        <p:spPr>
          <a:xfrm>
            <a:off x="808484" y="3927291"/>
            <a:ext cx="2276990" cy="1580570"/>
          </a:xfrm>
          <a:prstGeom prst="rect">
            <a:avLst/>
          </a:prstGeom>
        </p:spPr>
      </p:pic>
      <p:pic>
        <p:nvPicPr>
          <p:cNvPr id="5" name="Image 4">
            <a:extLst>
              <a:ext uri="{FF2B5EF4-FFF2-40B4-BE49-F238E27FC236}">
                <a16:creationId xmlns:a16="http://schemas.microsoft.com/office/drawing/2014/main" id="{780CE8AC-F3BD-B692-D2AA-3DE0C1258ACE}"/>
              </a:ext>
            </a:extLst>
          </p:cNvPr>
          <p:cNvPicPr>
            <a:picLocks noChangeAspect="1"/>
          </p:cNvPicPr>
          <p:nvPr/>
        </p:nvPicPr>
        <p:blipFill>
          <a:blip r:embed="rId4"/>
          <a:stretch>
            <a:fillRect/>
          </a:stretch>
        </p:blipFill>
        <p:spPr>
          <a:xfrm>
            <a:off x="3277742" y="3897587"/>
            <a:ext cx="2355359" cy="1580570"/>
          </a:xfrm>
          <a:prstGeom prst="rect">
            <a:avLst/>
          </a:prstGeom>
        </p:spPr>
      </p:pic>
      <p:sp>
        <p:nvSpPr>
          <p:cNvPr id="6" name="ZoneTexte 5">
            <a:extLst>
              <a:ext uri="{FF2B5EF4-FFF2-40B4-BE49-F238E27FC236}">
                <a16:creationId xmlns:a16="http://schemas.microsoft.com/office/drawing/2014/main" id="{58FD2D67-8ADF-D638-B830-062FF62126AB}"/>
              </a:ext>
            </a:extLst>
          </p:cNvPr>
          <p:cNvSpPr txBox="1"/>
          <p:nvPr/>
        </p:nvSpPr>
        <p:spPr>
          <a:xfrm>
            <a:off x="767408" y="6155844"/>
            <a:ext cx="7704856" cy="369332"/>
          </a:xfrm>
          <a:prstGeom prst="rect">
            <a:avLst/>
          </a:prstGeom>
          <a:noFill/>
        </p:spPr>
        <p:txBody>
          <a:bodyPr wrap="square" rtlCol="0">
            <a:spAutoFit/>
          </a:bodyPr>
          <a:lstStyle/>
          <a:p>
            <a:r>
              <a:rPr lang="fr-CH" u="sng" dirty="0">
                <a:hlinkClick r:id="rId5">
                  <a:extLst>
                    <a:ext uri="{A12FA001-AC4F-418D-AE19-62706E023703}">
                      <ahyp:hlinkClr xmlns:ahyp="http://schemas.microsoft.com/office/drawing/2018/hyperlinkcolor" xmlns="" val="tx"/>
                    </a:ext>
                  </a:extLst>
                </a:hlinkClick>
              </a:rPr>
              <a:t>Références: </a:t>
            </a:r>
            <a:r>
              <a:rPr lang="fr-CH" u="sng" dirty="0" err="1">
                <a:hlinkClick r:id="rId5">
                  <a:extLst>
                    <a:ext uri="{A12FA001-AC4F-418D-AE19-62706E023703}">
                      <ahyp:hlinkClr xmlns:ahyp="http://schemas.microsoft.com/office/drawing/2018/hyperlinkcolor" xmlns="" val="tx"/>
                    </a:ext>
                  </a:extLst>
                </a:hlinkClick>
              </a:rPr>
              <a:t>Lafon</a:t>
            </a:r>
            <a:r>
              <a:rPr lang="fr-CH" u="sng" dirty="0">
                <a:hlinkClick r:id="rId5">
                  <a:extLst>
                    <a:ext uri="{A12FA001-AC4F-418D-AE19-62706E023703}">
                      <ahyp:hlinkClr xmlns:ahyp="http://schemas.microsoft.com/office/drawing/2018/hyperlinkcolor" xmlns="" val="tx"/>
                    </a:ext>
                  </a:extLst>
                </a:hlinkClick>
              </a:rPr>
              <a:t>, 2010;  </a:t>
            </a:r>
            <a:r>
              <a:rPr lang="fr-CH" dirty="0">
                <a:hlinkClick r:id="rId5">
                  <a:extLst>
                    <a:ext uri="{A12FA001-AC4F-418D-AE19-62706E023703}">
                      <ahyp:hlinkClr xmlns:ahyp="http://schemas.microsoft.com/office/drawing/2018/hyperlinkcolor" xmlns="" val="tx"/>
                    </a:ext>
                  </a:extLst>
                </a:hlinkClick>
              </a:rPr>
              <a:t>https://www.planetesante.ch/</a:t>
            </a:r>
            <a:r>
              <a:rPr lang="fr-CH" dirty="0"/>
              <a:t> </a:t>
            </a:r>
          </a:p>
        </p:txBody>
      </p:sp>
      <p:sp>
        <p:nvSpPr>
          <p:cNvPr id="7" name="ZoneTexte 6">
            <a:extLst>
              <a:ext uri="{FF2B5EF4-FFF2-40B4-BE49-F238E27FC236}">
                <a16:creationId xmlns:a16="http://schemas.microsoft.com/office/drawing/2014/main" id="{38D68DAB-6D96-6BF8-9778-A854C19AE4AE}"/>
              </a:ext>
            </a:extLst>
          </p:cNvPr>
          <p:cNvSpPr txBox="1"/>
          <p:nvPr/>
        </p:nvSpPr>
        <p:spPr>
          <a:xfrm>
            <a:off x="5860393" y="3718376"/>
            <a:ext cx="5977706" cy="2246769"/>
          </a:xfrm>
          <a:prstGeom prst="rect">
            <a:avLst/>
          </a:prstGeom>
          <a:solidFill>
            <a:schemeClr val="bg1"/>
          </a:solidFill>
        </p:spPr>
        <p:txBody>
          <a:bodyPr wrap="square" rtlCol="0">
            <a:spAutoFit/>
          </a:bodyPr>
          <a:lstStyle/>
          <a:p>
            <a:r>
              <a:rPr lang="fr-CH" sz="2000" dirty="0">
                <a:solidFill>
                  <a:schemeClr val="tx1"/>
                </a:solidFill>
                <a:latin typeface="Calibri" panose="020F0502020204030204" pitchFamily="34" charset="0"/>
                <a:cs typeface="Calibri" panose="020F0502020204030204" pitchFamily="34" charset="0"/>
              </a:rPr>
              <a:t>Les trois premiers mois de grossesse sont très sensibles: organisation des cellules et développement des organes.</a:t>
            </a:r>
          </a:p>
          <a:p>
            <a:endParaRPr lang="fr-CH" sz="2000" dirty="0">
              <a:latin typeface="Calibri" panose="020F0502020204030204" pitchFamily="34" charset="0"/>
              <a:cs typeface="Calibri" panose="020F0502020204030204" pitchFamily="34" charset="0"/>
            </a:endParaRPr>
          </a:p>
          <a:p>
            <a:r>
              <a:rPr lang="fr-CH" sz="2000" dirty="0">
                <a:solidFill>
                  <a:schemeClr val="tx1"/>
                </a:solidFill>
                <a:latin typeface="Calibri" panose="020F0502020204030204" pitchFamily="34" charset="0"/>
                <a:cs typeface="Calibri" panose="020F0502020204030204" pitchFamily="34" charset="0"/>
              </a:rPr>
              <a:t>Plus largement, les «1000 premiers jours» </a:t>
            </a:r>
            <a:r>
              <a:rPr lang="fr-CH" sz="2000" dirty="0">
                <a:latin typeface="Calibri" panose="020F0502020204030204" pitchFamily="34" charset="0"/>
                <a:cs typeface="Calibri" panose="020F0502020204030204" pitchFamily="34" charset="0"/>
              </a:rPr>
              <a:t>ont une grande influence sur </a:t>
            </a:r>
            <a:r>
              <a:rPr lang="fr-CH" sz="2000" dirty="0">
                <a:solidFill>
                  <a:schemeClr val="tx1"/>
                </a:solidFill>
                <a:latin typeface="Calibri" panose="020F0502020204030204" pitchFamily="34" charset="0"/>
                <a:cs typeface="Calibri" panose="020F0502020204030204" pitchFamily="34" charset="0"/>
              </a:rPr>
              <a:t>le développement et la santé jusqu’à l’âge adulte.</a:t>
            </a:r>
          </a:p>
        </p:txBody>
      </p:sp>
    </p:spTree>
    <p:extLst>
      <p:ext uri="{BB962C8B-B14F-4D97-AF65-F5344CB8AC3E}">
        <p14:creationId xmlns:p14="http://schemas.microsoft.com/office/powerpoint/2010/main" val="30228834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D998A0-BBED-01C8-D739-4C543958A250}"/>
              </a:ext>
            </a:extLst>
          </p:cNvPr>
          <p:cNvSpPr>
            <a:spLocks noGrp="1"/>
          </p:cNvSpPr>
          <p:nvPr>
            <p:ph type="title"/>
          </p:nvPr>
        </p:nvSpPr>
        <p:spPr/>
        <p:txBody>
          <a:bodyPr/>
          <a:lstStyle/>
          <a:p>
            <a:r>
              <a:rPr lang="fr-CH" dirty="0"/>
              <a:t>Exemple 2: Activités et Horaires de travail pénibles</a:t>
            </a:r>
          </a:p>
        </p:txBody>
      </p:sp>
      <p:graphicFrame>
        <p:nvGraphicFramePr>
          <p:cNvPr id="5" name="Tableau 5">
            <a:extLst>
              <a:ext uri="{FF2B5EF4-FFF2-40B4-BE49-F238E27FC236}">
                <a16:creationId xmlns:a16="http://schemas.microsoft.com/office/drawing/2014/main" id="{EB00E1C4-FED9-1B46-E151-62A3D500D93A}"/>
              </a:ext>
            </a:extLst>
          </p:cNvPr>
          <p:cNvGraphicFramePr>
            <a:graphicFrameLocks noGrp="1"/>
          </p:cNvGraphicFramePr>
          <p:nvPr>
            <p:extLst>
              <p:ext uri="{D42A27DB-BD31-4B8C-83A1-F6EECF244321}">
                <p14:modId xmlns:p14="http://schemas.microsoft.com/office/powerpoint/2010/main" val="3075883543"/>
              </p:ext>
            </p:extLst>
          </p:nvPr>
        </p:nvGraphicFramePr>
        <p:xfrm>
          <a:off x="550744" y="2116006"/>
          <a:ext cx="11029615" cy="2931725"/>
        </p:xfrm>
        <a:graphic>
          <a:graphicData uri="http://schemas.openxmlformats.org/drawingml/2006/table">
            <a:tbl>
              <a:tblPr firstRow="1" bandRow="1">
                <a:tableStyleId>{D27102A9-8310-4765-A935-A1911B00CA55}</a:tableStyleId>
              </a:tblPr>
              <a:tblGrid>
                <a:gridCol w="3673048">
                  <a:extLst>
                    <a:ext uri="{9D8B030D-6E8A-4147-A177-3AD203B41FA5}">
                      <a16:colId xmlns:a16="http://schemas.microsoft.com/office/drawing/2014/main" val="787005521"/>
                    </a:ext>
                  </a:extLst>
                </a:gridCol>
                <a:gridCol w="1656184">
                  <a:extLst>
                    <a:ext uri="{9D8B030D-6E8A-4147-A177-3AD203B41FA5}">
                      <a16:colId xmlns:a16="http://schemas.microsoft.com/office/drawing/2014/main" val="3197133470"/>
                    </a:ext>
                  </a:extLst>
                </a:gridCol>
                <a:gridCol w="2304256">
                  <a:extLst>
                    <a:ext uri="{9D8B030D-6E8A-4147-A177-3AD203B41FA5}">
                      <a16:colId xmlns:a16="http://schemas.microsoft.com/office/drawing/2014/main" val="2754870505"/>
                    </a:ext>
                  </a:extLst>
                </a:gridCol>
                <a:gridCol w="1728192">
                  <a:extLst>
                    <a:ext uri="{9D8B030D-6E8A-4147-A177-3AD203B41FA5}">
                      <a16:colId xmlns:a16="http://schemas.microsoft.com/office/drawing/2014/main" val="4247002660"/>
                    </a:ext>
                  </a:extLst>
                </a:gridCol>
                <a:gridCol w="1667935">
                  <a:extLst>
                    <a:ext uri="{9D8B030D-6E8A-4147-A177-3AD203B41FA5}">
                      <a16:colId xmlns:a16="http://schemas.microsoft.com/office/drawing/2014/main" val="984385191"/>
                    </a:ext>
                  </a:extLst>
                </a:gridCol>
              </a:tblGrid>
              <a:tr h="586345">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Accouchement prématuré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Enfants petits pour l’âge gestationnel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err="1"/>
                        <a:t>Pré-éclampsie</a:t>
                      </a:r>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Fausse couche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8876884"/>
                  </a:ext>
                </a:extLst>
              </a:tr>
              <a:tr h="586345">
                <a:tc>
                  <a:txBody>
                    <a:bodyPr/>
                    <a:lstStyle/>
                    <a:p>
                      <a:r>
                        <a:rPr lang="fr-CH" sz="1600" dirty="0"/>
                        <a:t>Soulever plus de 100 kg par jour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 1.31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9561831"/>
                  </a:ext>
                </a:extLst>
              </a:tr>
              <a:tr h="586345">
                <a:tc>
                  <a:txBody>
                    <a:bodyPr/>
                    <a:lstStyle/>
                    <a:p>
                      <a:r>
                        <a:rPr lang="fr-CH" sz="1600" dirty="0"/>
                        <a:t>Position debout plus de 4 heures par jour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 1.11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OR:1.17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9010973"/>
                  </a:ext>
                </a:extLst>
              </a:tr>
              <a:tr h="586345">
                <a:tc>
                  <a:txBody>
                    <a:bodyPr/>
                    <a:lstStyle/>
                    <a:p>
                      <a:r>
                        <a:rPr lang="fr-CH" sz="1600" dirty="0"/>
                        <a:t>Travailler plus de 40 heures par semaine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 1.21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OR:1.16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 1.38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1397261"/>
                  </a:ext>
                </a:extLst>
              </a:tr>
              <a:tr h="586345">
                <a:tc>
                  <a:txBody>
                    <a:bodyPr/>
                    <a:lstStyle/>
                    <a:p>
                      <a:r>
                        <a:rPr lang="fr-CH" sz="1600" dirty="0"/>
                        <a:t>Travail par équipes alternées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OR:1.13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OR:1.18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fr-CH" sz="1600" dirty="0"/>
                        <a:t>OR:1.75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CH"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3540923"/>
                  </a:ext>
                </a:extLst>
              </a:tr>
            </a:tbl>
          </a:graphicData>
        </a:graphic>
      </p:graphicFrame>
      <p:sp>
        <p:nvSpPr>
          <p:cNvPr id="6" name="ZoneTexte 5">
            <a:extLst>
              <a:ext uri="{FF2B5EF4-FFF2-40B4-BE49-F238E27FC236}">
                <a16:creationId xmlns:a16="http://schemas.microsoft.com/office/drawing/2014/main" id="{5D3DB395-01EF-03C4-0EE4-5A94ABCDC90A}"/>
              </a:ext>
            </a:extLst>
          </p:cNvPr>
          <p:cNvSpPr txBox="1"/>
          <p:nvPr/>
        </p:nvSpPr>
        <p:spPr>
          <a:xfrm>
            <a:off x="550744" y="1567489"/>
            <a:ext cx="10801200" cy="369332"/>
          </a:xfrm>
          <a:prstGeom prst="rect">
            <a:avLst/>
          </a:prstGeom>
          <a:noFill/>
        </p:spPr>
        <p:txBody>
          <a:bodyPr wrap="square" rtlCol="0">
            <a:spAutoFit/>
          </a:bodyPr>
          <a:lstStyle/>
          <a:p>
            <a:r>
              <a:rPr lang="fr-CH" dirty="0"/>
              <a:t>Associations entre conditions de travail et issues de grossesse (exemples tirés de Cai et al., 2019, 2020)</a:t>
            </a:r>
          </a:p>
        </p:txBody>
      </p:sp>
      <p:sp>
        <p:nvSpPr>
          <p:cNvPr id="4" name="Bulle narrative : ronde 3">
            <a:extLst>
              <a:ext uri="{FF2B5EF4-FFF2-40B4-BE49-F238E27FC236}">
                <a16:creationId xmlns:a16="http://schemas.microsoft.com/office/drawing/2014/main" id="{55B03BF9-C27E-962C-DD9F-C0FCD38A9F3C}"/>
              </a:ext>
            </a:extLst>
          </p:cNvPr>
          <p:cNvSpPr/>
          <p:nvPr/>
        </p:nvSpPr>
        <p:spPr>
          <a:xfrm>
            <a:off x="119336" y="5172220"/>
            <a:ext cx="11932457" cy="1353124"/>
          </a:xfrm>
          <a:prstGeom prst="wedgeEllipseCallout">
            <a:avLst>
              <a:gd name="adj1" fmla="val -48266"/>
              <a:gd name="adj2" fmla="val 66192"/>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CH" dirty="0">
                <a:solidFill>
                  <a:schemeClr val="tx2">
                    <a:lumMod val="50000"/>
                  </a:schemeClr>
                </a:solidFill>
              </a:rPr>
              <a:t>La grossesse rend certaines activités et horaires de travail plus pénibles que d’ordinaire. </a:t>
            </a:r>
          </a:p>
          <a:p>
            <a:r>
              <a:rPr lang="fr-CH" dirty="0">
                <a:solidFill>
                  <a:schemeClr val="tx2">
                    <a:lumMod val="50000"/>
                  </a:schemeClr>
                </a:solidFill>
              </a:rPr>
              <a:t>Certaines activités et horaires peuvent représenter un risque en cas de grossesse. </a:t>
            </a:r>
          </a:p>
        </p:txBody>
      </p:sp>
    </p:spTree>
    <p:extLst>
      <p:ext uri="{BB962C8B-B14F-4D97-AF65-F5344CB8AC3E}">
        <p14:creationId xmlns:p14="http://schemas.microsoft.com/office/powerpoint/2010/main" val="889692846"/>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ED998A0-BBED-01C8-D739-4C543958A250}"/>
              </a:ext>
            </a:extLst>
          </p:cNvPr>
          <p:cNvSpPr>
            <a:spLocks noGrp="1"/>
          </p:cNvSpPr>
          <p:nvPr>
            <p:ph type="title"/>
          </p:nvPr>
        </p:nvSpPr>
        <p:spPr/>
        <p:txBody>
          <a:bodyPr/>
          <a:lstStyle/>
          <a:p>
            <a:r>
              <a:rPr lang="fr-CH" dirty="0"/>
              <a:t>Exemple 3: le stress</a:t>
            </a:r>
          </a:p>
        </p:txBody>
      </p:sp>
      <p:sp>
        <p:nvSpPr>
          <p:cNvPr id="3" name="Espace réservé du contenu 2">
            <a:extLst>
              <a:ext uri="{FF2B5EF4-FFF2-40B4-BE49-F238E27FC236}">
                <a16:creationId xmlns:a16="http://schemas.microsoft.com/office/drawing/2014/main" id="{2C28ACDF-1993-5C62-33FE-81177ADE5EE9}"/>
              </a:ext>
            </a:extLst>
          </p:cNvPr>
          <p:cNvSpPr>
            <a:spLocks noGrp="1"/>
          </p:cNvSpPr>
          <p:nvPr>
            <p:ph idx="1"/>
          </p:nvPr>
        </p:nvSpPr>
        <p:spPr/>
        <p:txBody>
          <a:bodyPr>
            <a:noAutofit/>
          </a:bodyPr>
          <a:lstStyle/>
          <a:p>
            <a:r>
              <a:rPr lang="fr-CH" sz="2400" dirty="0"/>
              <a:t>Des situations de fort stress peuvent avoir des</a:t>
            </a:r>
            <a:r>
              <a:rPr lang="fr-CH" sz="2400" b="1" dirty="0">
                <a:solidFill>
                  <a:srgbClr val="903163"/>
                </a:solidFill>
              </a:rPr>
              <a:t> effets sur la grossesse et sur la santé du futur enfant </a:t>
            </a:r>
            <a:r>
              <a:rPr lang="fr-CH" sz="2400" dirty="0"/>
              <a:t>(Vaillancourt, 2022):</a:t>
            </a:r>
          </a:p>
          <a:p>
            <a:pPr lvl="1"/>
            <a:endParaRPr lang="fr-CH" sz="2400" dirty="0"/>
          </a:p>
          <a:p>
            <a:r>
              <a:rPr lang="fr-CH" sz="2400" dirty="0"/>
              <a:t>Les travailleuses enceintes sont souvent exposées à des </a:t>
            </a:r>
            <a:r>
              <a:rPr lang="fr-CH" sz="2400" b="1" dirty="0">
                <a:solidFill>
                  <a:srgbClr val="903163"/>
                </a:solidFill>
              </a:rPr>
              <a:t>situations de travail stressantes</a:t>
            </a:r>
            <a:r>
              <a:rPr lang="fr-CH" sz="2400" dirty="0"/>
              <a:t>: surcharge, discriminations, inquiétude pour leur emploi…. (</a:t>
            </a:r>
            <a:r>
              <a:rPr lang="fr-CH" sz="2400" dirty="0" err="1"/>
              <a:t>Rudin</a:t>
            </a:r>
            <a:r>
              <a:rPr lang="fr-CH" sz="2400" dirty="0"/>
              <a:t> et al., 2018)</a:t>
            </a:r>
          </a:p>
        </p:txBody>
      </p:sp>
      <p:pic>
        <p:nvPicPr>
          <p:cNvPr id="5" name="Image 4">
            <a:extLst>
              <a:ext uri="{FF2B5EF4-FFF2-40B4-BE49-F238E27FC236}">
                <a16:creationId xmlns:a16="http://schemas.microsoft.com/office/drawing/2014/main" id="{0FE62D6E-334A-4CE2-2B0C-F3DE90AB8B00}"/>
              </a:ext>
            </a:extLst>
          </p:cNvPr>
          <p:cNvPicPr>
            <a:picLocks noChangeAspect="1"/>
          </p:cNvPicPr>
          <p:nvPr/>
        </p:nvPicPr>
        <p:blipFill>
          <a:blip r:embed="rId3"/>
          <a:stretch>
            <a:fillRect/>
          </a:stretch>
        </p:blipFill>
        <p:spPr>
          <a:xfrm>
            <a:off x="695400" y="4293096"/>
            <a:ext cx="4536504" cy="2268252"/>
          </a:xfrm>
          <a:prstGeom prst="rect">
            <a:avLst/>
          </a:prstGeom>
        </p:spPr>
      </p:pic>
      <p:sp>
        <p:nvSpPr>
          <p:cNvPr id="4" name="Bulle narrative : ronde 3">
            <a:extLst>
              <a:ext uri="{FF2B5EF4-FFF2-40B4-BE49-F238E27FC236}">
                <a16:creationId xmlns:a16="http://schemas.microsoft.com/office/drawing/2014/main" id="{6FE78662-0660-D96B-7541-70B5F203D144}"/>
              </a:ext>
            </a:extLst>
          </p:cNvPr>
          <p:cNvSpPr/>
          <p:nvPr/>
        </p:nvSpPr>
        <p:spPr>
          <a:xfrm>
            <a:off x="4079776" y="3986591"/>
            <a:ext cx="7891071" cy="1872208"/>
          </a:xfrm>
          <a:prstGeom prst="wedgeEllipseCallout">
            <a:avLst>
              <a:gd name="adj1" fmla="val 36042"/>
              <a:gd name="adj2" fmla="val 57421"/>
            </a:avLst>
          </a:prstGeom>
          <a:solidFill>
            <a:schemeClr val="bg1"/>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lnSpc>
                <a:spcPct val="114000"/>
              </a:lnSpc>
              <a:spcBef>
                <a:spcPts val="1200"/>
              </a:spcBef>
              <a:spcAft>
                <a:spcPts val="600"/>
              </a:spcAft>
              <a:buClr>
                <a:schemeClr val="accent2"/>
              </a:buClr>
            </a:pPr>
            <a:r>
              <a:rPr lang="fr-CH" dirty="0">
                <a:solidFill>
                  <a:schemeClr val="tx1"/>
                </a:solidFill>
                <a:latin typeface="Calibri" panose="020F0502020204030204" pitchFamily="34" charset="0"/>
                <a:cs typeface="Calibri" panose="020F0502020204030204" pitchFamily="34" charset="0"/>
              </a:rPr>
              <a:t>Même si le stress n’est pas inclus dans l’OProMa, c’est un problème auquel il faut être attentif!</a:t>
            </a:r>
            <a:endParaRPr lang="fr-FR" dirty="0">
              <a:solidFill>
                <a:schemeClr val="tx1"/>
              </a:solidFill>
              <a:latin typeface="Calibri" panose="020F0502020204030204" pitchFamily="34" charset="0"/>
              <a:cs typeface="Calibri" panose="020F0502020204030204" pitchFamily="34" charset="0"/>
            </a:endParaRPr>
          </a:p>
        </p:txBody>
      </p:sp>
      <p:sp>
        <p:nvSpPr>
          <p:cNvPr id="7" name="ZoneTexte 6">
            <a:extLst>
              <a:ext uri="{FF2B5EF4-FFF2-40B4-BE49-F238E27FC236}">
                <a16:creationId xmlns:a16="http://schemas.microsoft.com/office/drawing/2014/main" id="{F910EF4C-AE5C-8581-1DCD-E26CB6BC3E7D}"/>
              </a:ext>
            </a:extLst>
          </p:cNvPr>
          <p:cNvSpPr txBox="1"/>
          <p:nvPr/>
        </p:nvSpPr>
        <p:spPr>
          <a:xfrm>
            <a:off x="4654292" y="6185520"/>
            <a:ext cx="2883413" cy="307777"/>
          </a:xfrm>
          <a:prstGeom prst="rect">
            <a:avLst/>
          </a:prstGeom>
          <a:solidFill>
            <a:schemeClr val="bg1">
              <a:lumMod val="85000"/>
            </a:schemeClr>
          </a:solidFill>
        </p:spPr>
        <p:txBody>
          <a:bodyPr wrap="square">
            <a:spAutoFit/>
          </a:bodyPr>
          <a:lstStyle/>
          <a:p>
            <a:r>
              <a:rPr lang="fr-CH" sz="1400" dirty="0"/>
              <a:t>http://www.bonjourgrossesse.com/</a:t>
            </a:r>
          </a:p>
        </p:txBody>
      </p:sp>
    </p:spTree>
    <p:extLst>
      <p:ext uri="{BB962C8B-B14F-4D97-AF65-F5344CB8AC3E}">
        <p14:creationId xmlns:p14="http://schemas.microsoft.com/office/powerpoint/2010/main" val="3757433504"/>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2A56562-2130-3022-6EC4-D5D910B9215E}"/>
              </a:ext>
            </a:extLst>
          </p:cNvPr>
          <p:cNvSpPr>
            <a:spLocks noGrp="1"/>
          </p:cNvSpPr>
          <p:nvPr>
            <p:ph type="ctrTitle"/>
          </p:nvPr>
        </p:nvSpPr>
        <p:spPr/>
        <p:txBody>
          <a:bodyPr>
            <a:noAutofit/>
          </a:bodyPr>
          <a:lstStyle/>
          <a:p>
            <a:pPr marL="536575" indent="-536575"/>
            <a:r>
              <a:rPr lang="fr-CH" sz="2800" b="1" dirty="0"/>
              <a:t>2.	</a:t>
            </a:r>
            <a:r>
              <a:rPr lang="fr-FR" sz="2800" b="1" dirty="0"/>
              <a:t>Protection de la maternité au travail: la législation suisse</a:t>
            </a:r>
            <a:endParaRPr lang="fr-CH" sz="2800" b="1" dirty="0"/>
          </a:p>
        </p:txBody>
      </p:sp>
      <p:pic>
        <p:nvPicPr>
          <p:cNvPr id="2" name="Image 1">
            <a:extLst>
              <a:ext uri="{FF2B5EF4-FFF2-40B4-BE49-F238E27FC236}">
                <a16:creationId xmlns:a16="http://schemas.microsoft.com/office/drawing/2014/main" id="{E809B0C1-E580-1E0A-F0ED-6935C3093272}"/>
              </a:ext>
            </a:extLst>
          </p:cNvPr>
          <p:cNvPicPr>
            <a:picLocks noChangeAspect="1"/>
          </p:cNvPicPr>
          <p:nvPr/>
        </p:nvPicPr>
        <p:blipFill>
          <a:blip r:embed="rId2"/>
          <a:stretch>
            <a:fillRect/>
          </a:stretch>
        </p:blipFill>
        <p:spPr>
          <a:xfrm>
            <a:off x="581191" y="3770330"/>
            <a:ext cx="11275511" cy="1475012"/>
          </a:xfrm>
          <a:prstGeom prst="rect">
            <a:avLst/>
          </a:prstGeom>
        </p:spPr>
      </p:pic>
    </p:spTree>
    <p:extLst>
      <p:ext uri="{BB962C8B-B14F-4D97-AF65-F5344CB8AC3E}">
        <p14:creationId xmlns:p14="http://schemas.microsoft.com/office/powerpoint/2010/main" val="781220918"/>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2"/>
          <p:cNvSpPr txBox="1">
            <a:spLocks/>
          </p:cNvSpPr>
          <p:nvPr>
            <p:custDataLst>
              <p:tags r:id="rId1"/>
            </p:custDataLst>
          </p:nvPr>
        </p:nvSpPr>
        <p:spPr>
          <a:xfrm>
            <a:off x="839416" y="2195003"/>
            <a:ext cx="7565641" cy="4121933"/>
          </a:xfrm>
          <a:prstGeom prst="rect">
            <a:avLst/>
          </a:prstGeom>
        </p:spPr>
        <p:txBody>
          <a:bodyPr vert="horz" lIns="91440" tIns="45720" rIns="91440" bIns="45720" rtlCol="0" anchor="t">
            <a:normAutofit fontScale="92500" lnSpcReduction="10000"/>
          </a:bodyPr>
          <a:lst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indent="0" algn="just">
              <a:buNone/>
            </a:pPr>
            <a:r>
              <a:rPr lang="fr-FR" sz="2000" b="1" dirty="0">
                <a:solidFill>
                  <a:schemeClr val="tx1"/>
                </a:solidFill>
                <a:latin typeface="Calibri" panose="020F0502020204030204" pitchFamily="34" charset="0"/>
                <a:cs typeface="Calibri" panose="020F0502020204030204" pitchFamily="34" charset="0"/>
              </a:rPr>
              <a:t>Des dispositions spécifiques visent à protéger la santé des travailleuses enceintes et qui allaitent en Suisse et dans le monde.</a:t>
            </a:r>
          </a:p>
          <a:p>
            <a:pPr marL="0" indent="0" algn="just">
              <a:buNone/>
            </a:pPr>
            <a:endParaRPr lang="fr-FR" sz="2000" dirty="0">
              <a:solidFill>
                <a:schemeClr val="tx1"/>
              </a:solidFill>
              <a:latin typeface="Calibri" panose="020F0502020204030204" pitchFamily="34" charset="0"/>
              <a:cs typeface="Calibri" panose="020F0502020204030204" pitchFamily="34" charset="0"/>
            </a:endParaRPr>
          </a:p>
          <a:p>
            <a:pPr marL="0" indent="0" algn="just">
              <a:buNone/>
            </a:pPr>
            <a:r>
              <a:rPr lang="fr-FR" sz="2000" b="1" dirty="0">
                <a:solidFill>
                  <a:schemeClr val="tx1"/>
                </a:solidFill>
                <a:latin typeface="Calibri" panose="020F0502020204030204" pitchFamily="34" charset="0"/>
                <a:cs typeface="Calibri" panose="020F0502020204030204" pitchFamily="34" charset="0"/>
              </a:rPr>
              <a:t>En Suisse, article 35 al.1 de la Loi sur le Travail</a:t>
            </a:r>
          </a:p>
          <a:p>
            <a:pPr marL="446088" indent="0" algn="just">
              <a:buNone/>
            </a:pPr>
            <a:r>
              <a:rPr lang="fr-FR" sz="2000" i="1" dirty="0">
                <a:solidFill>
                  <a:schemeClr val="tx1"/>
                </a:solidFill>
                <a:latin typeface="Calibri" panose="020F0502020204030204" pitchFamily="34" charset="0"/>
                <a:cs typeface="Calibri" panose="020F0502020204030204" pitchFamily="34" charset="0"/>
              </a:rPr>
              <a:t>« </a:t>
            </a:r>
            <a:r>
              <a:rPr lang="fr-FR" sz="2000" b="1" i="1" dirty="0">
                <a:solidFill>
                  <a:schemeClr val="tx1"/>
                </a:solidFill>
                <a:latin typeface="Calibri" panose="020F0502020204030204" pitchFamily="34" charset="0"/>
                <a:cs typeface="Calibri" panose="020F0502020204030204" pitchFamily="34" charset="0"/>
              </a:rPr>
              <a:t>L’employeur doit occuper les femmes enceintes et les mères qui allaitent </a:t>
            </a:r>
            <a:r>
              <a:rPr lang="fr-FR" sz="2000" i="1" dirty="0">
                <a:solidFill>
                  <a:schemeClr val="tx1"/>
                </a:solidFill>
                <a:latin typeface="Calibri" panose="020F0502020204030204" pitchFamily="34" charset="0"/>
                <a:cs typeface="Calibri" panose="020F0502020204030204" pitchFamily="34" charset="0"/>
              </a:rPr>
              <a:t>de telle sorte que leur santé et la santé de l’enfant ne soient pas compromises et aménager leurs conditions de travail en conséquence. »</a:t>
            </a:r>
          </a:p>
          <a:p>
            <a:pPr marL="360363" indent="-342900" algn="just">
              <a:buFontTx/>
              <a:buChar char="-"/>
            </a:pPr>
            <a:r>
              <a:rPr lang="fr-FR" sz="2000" i="1" dirty="0">
                <a:solidFill>
                  <a:schemeClr val="tx1"/>
                </a:solidFill>
                <a:latin typeface="Calibri" panose="020F0502020204030204" pitchFamily="34" charset="0"/>
                <a:cs typeface="Calibri" panose="020F0502020204030204" pitchFamily="34" charset="0"/>
              </a:rPr>
              <a:t>Analyse de risques par l’employeur</a:t>
            </a:r>
          </a:p>
          <a:p>
            <a:pPr marL="360363" indent="-342900" algn="just">
              <a:buFontTx/>
              <a:buChar char="-"/>
            </a:pPr>
            <a:r>
              <a:rPr lang="fr-FR" sz="2000" i="1" dirty="0">
                <a:solidFill>
                  <a:schemeClr val="tx1"/>
                </a:solidFill>
                <a:latin typeface="Calibri" panose="020F0502020204030204" pitchFamily="34" charset="0"/>
                <a:cs typeface="Calibri" panose="020F0502020204030204" pitchFamily="34" charset="0"/>
              </a:rPr>
              <a:t>En cas de risque: adaptation du poste ou reclassement dans un poste sans danger. Si ce n’est pas possible, 80% du salaire payé par l’employeur. </a:t>
            </a:r>
          </a:p>
        </p:txBody>
      </p:sp>
      <p:sp>
        <p:nvSpPr>
          <p:cNvPr id="2" name="Titre 1"/>
          <p:cNvSpPr>
            <a:spLocks noGrp="1"/>
          </p:cNvSpPr>
          <p:nvPr>
            <p:ph type="title"/>
            <p:custDataLst>
              <p:tags r:id="rId2"/>
            </p:custDataLst>
          </p:nvPr>
        </p:nvSpPr>
        <p:spPr>
          <a:xfrm>
            <a:off x="581192" y="724174"/>
            <a:ext cx="11029616" cy="494596"/>
          </a:xfrm>
        </p:spPr>
        <p:txBody>
          <a:bodyPr>
            <a:noAutofit/>
          </a:bodyPr>
          <a:lstStyle/>
          <a:p>
            <a:pPr algn="just"/>
            <a:r>
              <a:rPr lang="fr-FR" dirty="0"/>
              <a:t>La législation sur la protection de la maternité</a:t>
            </a:r>
          </a:p>
        </p:txBody>
      </p:sp>
      <p:sp>
        <p:nvSpPr>
          <p:cNvPr id="4" name="Espace réservé du numéro de diapositive 3"/>
          <p:cNvSpPr>
            <a:spLocks noGrp="1"/>
          </p:cNvSpPr>
          <p:nvPr>
            <p:ph type="sldNum" sz="quarter" idx="12"/>
            <p:custDataLst>
              <p:tags r:id="rId3"/>
            </p:custDataLst>
          </p:nvPr>
        </p:nvSpPr>
        <p:spPr/>
        <p:txBody>
          <a:bodyPr/>
          <a:lstStyle/>
          <a:p>
            <a:fld id="{D57F1E4F-1CFF-5643-939E-217C01CDF565}" type="slidenum">
              <a:rPr lang="fr-FR" smtClean="0"/>
              <a:pPr/>
              <a:t>9</a:t>
            </a:fld>
            <a:endParaRPr lang="fr-FR"/>
          </a:p>
        </p:txBody>
      </p:sp>
      <p:sp>
        <p:nvSpPr>
          <p:cNvPr id="5" name="Rectangle 4"/>
          <p:cNvSpPr/>
          <p:nvPr>
            <p:custDataLst>
              <p:tags r:id="rId4"/>
            </p:custDataLst>
          </p:nvPr>
        </p:nvSpPr>
        <p:spPr>
          <a:xfrm>
            <a:off x="9033191" y="2736360"/>
            <a:ext cx="2819218" cy="711926"/>
          </a:xfrm>
          <a:prstGeom prst="rect">
            <a:avLst/>
          </a:prstGeom>
        </p:spPr>
        <p:txBody>
          <a:bodyPr wrap="square">
            <a:spAutoFit/>
          </a:bodyPr>
          <a:lstStyle/>
          <a:p>
            <a:pPr marL="88900" indent="0">
              <a:lnSpc>
                <a:spcPct val="114000"/>
              </a:lnSpc>
              <a:buNone/>
              <a:tabLst>
                <a:tab pos="266700" algn="l"/>
              </a:tabLst>
            </a:pPr>
            <a:r>
              <a:rPr lang="fr-FR" sz="1200" dirty="0">
                <a:latin typeface="Calibri" panose="020F0502020204030204" pitchFamily="34" charset="0"/>
                <a:cs typeface="Calibri" panose="020F0502020204030204" pitchFamily="34" charset="0"/>
              </a:rPr>
              <a:t>Convention no 183 et Recommandation no 191 :</a:t>
            </a:r>
          </a:p>
          <a:p>
            <a:pPr marL="88900">
              <a:lnSpc>
                <a:spcPct val="114000"/>
              </a:lnSpc>
              <a:tabLst>
                <a:tab pos="266700" algn="l"/>
              </a:tabLst>
            </a:pPr>
            <a:r>
              <a:rPr lang="fr-FR" sz="1200" u="sng" dirty="0">
                <a:solidFill>
                  <a:schemeClr val="accent5">
                    <a:lumMod val="75000"/>
                  </a:schemeClr>
                </a:solidFill>
                <a:latin typeface="Calibri" panose="020F0502020204030204" pitchFamily="34" charset="0"/>
                <a:cs typeface="Calibri" panose="020F0502020204030204" pitchFamily="34" charset="0"/>
              </a:rPr>
              <a:t>www.ilo.org_C:183</a:t>
            </a:r>
            <a:r>
              <a:rPr lang="fr-FR" sz="1200" dirty="0">
                <a:latin typeface="Calibri" panose="020F0502020204030204" pitchFamily="34" charset="0"/>
                <a:cs typeface="Calibri" panose="020F0502020204030204" pitchFamily="34" charset="0"/>
              </a:rPr>
              <a:t>; </a:t>
            </a:r>
            <a:r>
              <a:rPr lang="fr-FR" sz="1200" u="sng" dirty="0">
                <a:solidFill>
                  <a:schemeClr val="accent5">
                    <a:lumMod val="75000"/>
                  </a:schemeClr>
                </a:solidFill>
                <a:latin typeface="Calibri" panose="020F0502020204030204" pitchFamily="34" charset="0"/>
                <a:cs typeface="Calibri" panose="020F0502020204030204" pitchFamily="34" charset="0"/>
              </a:rPr>
              <a:t>www.ilo.org_R:191</a:t>
            </a:r>
          </a:p>
        </p:txBody>
      </p:sp>
      <p:sp>
        <p:nvSpPr>
          <p:cNvPr id="6" name="Rectangle 5"/>
          <p:cNvSpPr/>
          <p:nvPr>
            <p:custDataLst>
              <p:tags r:id="rId5"/>
            </p:custDataLst>
          </p:nvPr>
        </p:nvSpPr>
        <p:spPr>
          <a:xfrm>
            <a:off x="9176581" y="4816729"/>
            <a:ext cx="2763436" cy="461665"/>
          </a:xfrm>
          <a:prstGeom prst="rect">
            <a:avLst/>
          </a:prstGeom>
        </p:spPr>
        <p:txBody>
          <a:bodyPr wrap="square">
            <a:spAutoFit/>
          </a:bodyPr>
          <a:lstStyle/>
          <a:p>
            <a:r>
              <a:rPr lang="fr-FR" sz="1200" dirty="0">
                <a:latin typeface="Calibri" panose="020F0502020204030204" pitchFamily="34" charset="0"/>
                <a:cs typeface="Calibri" panose="020F0502020204030204" pitchFamily="34" charset="0"/>
              </a:rPr>
              <a:t>Directive européenne 92/85/CEE, 1992 : </a:t>
            </a:r>
            <a:r>
              <a:rPr lang="fr-FR" sz="1200" u="sng" dirty="0">
                <a:solidFill>
                  <a:schemeClr val="accent5">
                    <a:lumMod val="75000"/>
                  </a:schemeClr>
                </a:solidFill>
                <a:latin typeface="Calibri" panose="020F0502020204030204" pitchFamily="34" charset="0"/>
                <a:cs typeface="Calibri" panose="020F0502020204030204" pitchFamily="34" charset="0"/>
              </a:rPr>
              <a:t>https://eur-lex.europa.eu</a:t>
            </a:r>
          </a:p>
        </p:txBody>
      </p:sp>
      <p:pic>
        <p:nvPicPr>
          <p:cNvPr id="10" name="Image 9"/>
          <p:cNvPicPr>
            <a:picLocks noChangeAspect="1"/>
          </p:cNvPicPr>
          <p:nvPr>
            <p:custDataLst>
              <p:tags r:id="rId6"/>
            </p:custDataLst>
          </p:nvPr>
        </p:nvPicPr>
        <p:blipFill>
          <a:blip r:embed="rId10">
            <a:extLst>
              <a:ext uri="{28A0092B-C50C-407E-A947-70E740481C1C}">
                <a14:useLocalDpi xmlns:a14="http://schemas.microsoft.com/office/drawing/2010/main" val="0"/>
              </a:ext>
            </a:extLst>
          </a:blip>
          <a:stretch>
            <a:fillRect/>
          </a:stretch>
        </p:blipFill>
        <p:spPr>
          <a:xfrm>
            <a:off x="9033191" y="1412776"/>
            <a:ext cx="2607425" cy="1564455"/>
          </a:xfrm>
          <a:prstGeom prst="rect">
            <a:avLst/>
          </a:prstGeom>
        </p:spPr>
      </p:pic>
      <p:pic>
        <p:nvPicPr>
          <p:cNvPr id="11" name="Image 10"/>
          <p:cNvPicPr>
            <a:picLocks noChangeAspect="1"/>
          </p:cNvPicPr>
          <p:nvPr>
            <p:custDataLst>
              <p:tags r:id="rId7"/>
            </p:custDataLst>
          </p:nvPr>
        </p:nvPicPr>
        <p:blipFill>
          <a:blip r:embed="rId11">
            <a:extLst>
              <a:ext uri="{28A0092B-C50C-407E-A947-70E740481C1C}">
                <a14:useLocalDpi xmlns:a14="http://schemas.microsoft.com/office/drawing/2010/main" val="0"/>
              </a:ext>
            </a:extLst>
          </a:blip>
          <a:stretch>
            <a:fillRect/>
          </a:stretch>
        </p:blipFill>
        <p:spPr>
          <a:xfrm>
            <a:off x="9113168" y="3360490"/>
            <a:ext cx="2527448" cy="1687072"/>
          </a:xfrm>
          <a:prstGeom prst="rect">
            <a:avLst/>
          </a:prstGeom>
        </p:spPr>
      </p:pic>
      <p:pic>
        <p:nvPicPr>
          <p:cNvPr id="3" name="Image 2">
            <a:extLst>
              <a:ext uri="{FF2B5EF4-FFF2-40B4-BE49-F238E27FC236}">
                <a16:creationId xmlns:a16="http://schemas.microsoft.com/office/drawing/2014/main" id="{E915406A-68AA-AB24-D877-AC1C76EC8A43}"/>
              </a:ext>
            </a:extLst>
          </p:cNvPr>
          <p:cNvPicPr>
            <a:picLocks noChangeAspect="1"/>
          </p:cNvPicPr>
          <p:nvPr/>
        </p:nvPicPr>
        <p:blipFill>
          <a:blip r:embed="rId12"/>
          <a:stretch>
            <a:fillRect/>
          </a:stretch>
        </p:blipFill>
        <p:spPr>
          <a:xfrm>
            <a:off x="9264352" y="5473764"/>
            <a:ext cx="886685" cy="1211600"/>
          </a:xfrm>
          <a:prstGeom prst="rect">
            <a:avLst/>
          </a:prstGeom>
        </p:spPr>
      </p:pic>
    </p:spTree>
    <p:extLst>
      <p:ext uri="{BB962C8B-B14F-4D97-AF65-F5344CB8AC3E}">
        <p14:creationId xmlns:p14="http://schemas.microsoft.com/office/powerpoint/2010/main" val="3631467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1"/>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3"/>
</p:tagLst>
</file>

<file path=ppt/tags/tag13.xml><?xml version="1.0" encoding="utf-8"?>
<p:tagLst xmlns:a="http://schemas.openxmlformats.org/drawingml/2006/main" xmlns:r="http://schemas.openxmlformats.org/officeDocument/2006/relationships" xmlns:p="http://schemas.openxmlformats.org/presentationml/2006/main">
  <p:tag name="NUM" val="1"/>
</p:tagLst>
</file>

<file path=ppt/tags/tag14.xml><?xml version="1.0" encoding="utf-8"?>
<p:tagLst xmlns:a="http://schemas.openxmlformats.org/drawingml/2006/main" xmlns:r="http://schemas.openxmlformats.org/officeDocument/2006/relationships" xmlns:p="http://schemas.openxmlformats.org/presentationml/2006/main">
  <p:tag name="NUM" val="2"/>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1"/>
</p:tagLst>
</file>

<file path=ppt/tags/tag17.xml><?xml version="1.0" encoding="utf-8"?>
<p:tagLst xmlns:a="http://schemas.openxmlformats.org/drawingml/2006/main" xmlns:r="http://schemas.openxmlformats.org/officeDocument/2006/relationships" xmlns:p="http://schemas.openxmlformats.org/presentationml/2006/main">
  <p:tag name="NUM" val="2"/>
</p:tagLst>
</file>

<file path=ppt/tags/tag18.xml><?xml version="1.0" encoding="utf-8"?>
<p:tagLst xmlns:a="http://schemas.openxmlformats.org/drawingml/2006/main" xmlns:r="http://schemas.openxmlformats.org/officeDocument/2006/relationships" xmlns:p="http://schemas.openxmlformats.org/presentationml/2006/main">
  <p:tag name="NUM" val="3"/>
</p:tagLst>
</file>

<file path=ppt/tags/tag19.xml><?xml version="1.0" encoding="utf-8"?>
<p:tagLst xmlns:a="http://schemas.openxmlformats.org/drawingml/2006/main" xmlns:r="http://schemas.openxmlformats.org/officeDocument/2006/relationships" xmlns:p="http://schemas.openxmlformats.org/presentationml/2006/main">
  <p:tag name="NUM" val="1"/>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2"/>
</p:tagLst>
</file>

<file path=ppt/tags/tag21.xml><?xml version="1.0" encoding="utf-8"?>
<p:tagLst xmlns:a="http://schemas.openxmlformats.org/drawingml/2006/main" xmlns:r="http://schemas.openxmlformats.org/officeDocument/2006/relationships" xmlns:p="http://schemas.openxmlformats.org/presentationml/2006/main">
  <p:tag name="NUM" val="3"/>
</p:tagLst>
</file>

<file path=ppt/tags/tag22.xml><?xml version="1.0" encoding="utf-8"?>
<p:tagLst xmlns:a="http://schemas.openxmlformats.org/drawingml/2006/main" xmlns:r="http://schemas.openxmlformats.org/officeDocument/2006/relationships" xmlns:p="http://schemas.openxmlformats.org/presentationml/2006/main">
  <p:tag name="NUM" val="1"/>
</p:tagLst>
</file>

<file path=ppt/tags/tag23.xml><?xml version="1.0" encoding="utf-8"?>
<p:tagLst xmlns:a="http://schemas.openxmlformats.org/drawingml/2006/main" xmlns:r="http://schemas.openxmlformats.org/officeDocument/2006/relationships" xmlns:p="http://schemas.openxmlformats.org/presentationml/2006/main">
  <p:tag name="NUM" val="2"/>
</p:tagLst>
</file>

<file path=ppt/tags/tag24.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6.xml><?xml version="1.0" encoding="utf-8"?>
<p:tagLst xmlns:a="http://schemas.openxmlformats.org/drawingml/2006/main" xmlns:r="http://schemas.openxmlformats.org/officeDocument/2006/relationships" xmlns:p="http://schemas.openxmlformats.org/presentationml/2006/main">
  <p:tag name="NUM" val="6"/>
</p:tagLst>
</file>

<file path=ppt/tags/tag7.xml><?xml version="1.0" encoding="utf-8"?>
<p:tagLst xmlns:a="http://schemas.openxmlformats.org/drawingml/2006/main" xmlns:r="http://schemas.openxmlformats.org/officeDocument/2006/relationships" xmlns:p="http://schemas.openxmlformats.org/presentationml/2006/main">
  <p:tag name="NUM" val="7"/>
</p:tagLst>
</file>

<file path=ppt/tags/tag8.xml><?xml version="1.0" encoding="utf-8"?>
<p:tagLst xmlns:a="http://schemas.openxmlformats.org/drawingml/2006/main" xmlns:r="http://schemas.openxmlformats.org/officeDocument/2006/relationships" xmlns:p="http://schemas.openxmlformats.org/presentationml/2006/main">
  <p:tag name="NUM" val="2"/>
</p:tagLst>
</file>

<file path=ppt/tags/tag9.xml><?xml version="1.0" encoding="utf-8"?>
<p:tagLst xmlns:a="http://schemas.openxmlformats.org/drawingml/2006/main" xmlns:r="http://schemas.openxmlformats.org/officeDocument/2006/relationships" xmlns:p="http://schemas.openxmlformats.org/presentationml/2006/main">
  <p:tag name="NUM" val="3"/>
</p:tagLst>
</file>

<file path=ppt/theme/theme1.xml><?xml version="1.0" encoding="utf-8"?>
<a:theme xmlns:a="http://schemas.openxmlformats.org/drawingml/2006/main" name="Dividende">
  <a:themeElements>
    <a:clrScheme name="Dividende">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e">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e">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Dividende</Template>
  <TotalTime>0</TotalTime>
  <Words>4160</Words>
  <Application>Microsoft Office PowerPoint</Application>
  <PresentationFormat>Grand écran</PresentationFormat>
  <Paragraphs>318</Paragraphs>
  <Slides>24</Slides>
  <Notes>21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24</vt:i4>
      </vt:variant>
    </vt:vector>
  </HeadingPairs>
  <TitlesOfParts>
    <vt:vector size="34" baseType="lpstr">
      <vt:lpstr>Meiryo</vt:lpstr>
      <vt:lpstr>MS Mincho</vt:lpstr>
      <vt:lpstr>Arial</vt:lpstr>
      <vt:lpstr>Arial Nova Cond</vt:lpstr>
      <vt:lpstr>Calibri</vt:lpstr>
      <vt:lpstr>Calibri Light</vt:lpstr>
      <vt:lpstr>Gill Sans MT</vt:lpstr>
      <vt:lpstr>Wingdings</vt:lpstr>
      <vt:lpstr>Wingdings 2</vt:lpstr>
      <vt:lpstr>Dividende</vt:lpstr>
      <vt:lpstr>Présentation PowerPoint</vt:lpstr>
      <vt:lpstr>Plan de la présentation</vt:lpstr>
      <vt:lpstr>1. Les effets du travail sur la santé de la femme enceinte et du futur enfant</vt:lpstr>
      <vt:lpstr>Grossesse et travail</vt:lpstr>
      <vt:lpstr>Exemple 1: expositions chimiques</vt:lpstr>
      <vt:lpstr>Exemple 2: Activités et Horaires de travail pénibles</vt:lpstr>
      <vt:lpstr>Exemple 3: le stress</vt:lpstr>
      <vt:lpstr>2. Protection de la maternité au travail: la législation suisse</vt:lpstr>
      <vt:lpstr>La législation sur la protection de la maternité</vt:lpstr>
      <vt:lpstr>loi sur le travail et OPROMA</vt:lpstr>
      <vt:lpstr>Ordonnance sur la protection de la maternité (Oproma)</vt:lpstr>
      <vt:lpstr>3.  Comment la législation est-elle appliquée? résultats de la recherche « protection de la maternité au travail » (FNS, 2017-2020)</vt:lpstr>
      <vt:lpstr>Questions DE RECHERCHE</vt:lpstr>
      <vt:lpstr>Méthodologie et Population d’étude</vt:lpstr>
      <vt:lpstr>QUESTIONNAIRE aUPRèS Des entreprises de la santé et de l’industrie alimentaire en Suisse romande</vt:lpstr>
      <vt:lpstr>Présentation PowerPoint</vt:lpstr>
      <vt:lpstr>Études de cas</vt:lpstr>
      <vt:lpstr>3 entreprises avec des mesures conformes à la législation</vt:lpstr>
      <vt:lpstr>3 entreprises avec des mesures conformes a la législation</vt:lpstr>
      <vt:lpstr>3 entreprises avec des mesures informelles ou inexistantes</vt:lpstr>
      <vt:lpstr>4. Recommandations pour une meilleure protection des travailleuses enceintes</vt:lpstr>
      <vt:lpstr>Recommandations</vt:lpstr>
      <vt:lpstr>Où trouver plus d’informations sur la législation?</vt:lpstr>
      <vt:lpstr>Références</vt:lpstr>
    </vt:vector>
  </TitlesOfParts>
  <Company>HESAV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ABDERHALDEN Alessia</dc:creator>
  <cp:lastModifiedBy> </cp:lastModifiedBy>
  <cp:revision>536</cp:revision>
  <cp:lastPrinted>2022-05-16T08:57:05Z</cp:lastPrinted>
  <dcterms:created xsi:type="dcterms:W3CDTF">2020-09-09T13:06:47Z</dcterms:created>
  <dcterms:modified xsi:type="dcterms:W3CDTF">2023-06-09T13:39:34Z</dcterms:modified>
</cp:coreProperties>
</file>